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5"/>
  </p:sldMasterIdLst>
  <p:notesMasterIdLst>
    <p:notesMasterId r:id="rId38"/>
  </p:notesMasterIdLst>
  <p:handoutMasterIdLst>
    <p:handoutMasterId r:id="rId39"/>
  </p:handoutMasterIdLst>
  <p:sldIdLst>
    <p:sldId id="258" r:id="rId6"/>
    <p:sldId id="556" r:id="rId7"/>
    <p:sldId id="545" r:id="rId8"/>
    <p:sldId id="561" r:id="rId9"/>
    <p:sldId id="423" r:id="rId10"/>
    <p:sldId id="509" r:id="rId11"/>
    <p:sldId id="274" r:id="rId12"/>
    <p:sldId id="554" r:id="rId13"/>
    <p:sldId id="547" r:id="rId14"/>
    <p:sldId id="550" r:id="rId15"/>
    <p:sldId id="548" r:id="rId16"/>
    <p:sldId id="551" r:id="rId17"/>
    <p:sldId id="562" r:id="rId18"/>
    <p:sldId id="563" r:id="rId19"/>
    <p:sldId id="555" r:id="rId20"/>
    <p:sldId id="454" r:id="rId21"/>
    <p:sldId id="455" r:id="rId22"/>
    <p:sldId id="426" r:id="rId23"/>
    <p:sldId id="428" r:id="rId24"/>
    <p:sldId id="549" r:id="rId25"/>
    <p:sldId id="557" r:id="rId26"/>
    <p:sldId id="458" r:id="rId27"/>
    <p:sldId id="429" r:id="rId28"/>
    <p:sldId id="464" r:id="rId29"/>
    <p:sldId id="552" r:id="rId30"/>
    <p:sldId id="558" r:id="rId31"/>
    <p:sldId id="553" r:id="rId32"/>
    <p:sldId id="559" r:id="rId33"/>
    <p:sldId id="560" r:id="rId34"/>
    <p:sldId id="480" r:id="rId35"/>
    <p:sldId id="474" r:id="rId36"/>
    <p:sldId id="484" r:id="rId3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9" userDrawn="1">
          <p15:clr>
            <a:srgbClr val="A4A3A4"/>
          </p15:clr>
        </p15:guide>
        <p15:guide id="2" orient="horz" pos="1991" userDrawn="1">
          <p15:clr>
            <a:srgbClr val="A4A3A4"/>
          </p15:clr>
        </p15:guide>
        <p15:guide id="3" orient="horz" pos="298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1808" userDrawn="1">
          <p15:clr>
            <a:srgbClr val="A4A3A4"/>
          </p15:clr>
        </p15:guide>
        <p15:guide id="6" pos="3615" userDrawn="1">
          <p15:clr>
            <a:srgbClr val="A4A3A4"/>
          </p15:clr>
        </p15:guide>
        <p15:guide id="7" pos="5420" userDrawn="1">
          <p15:clr>
            <a:srgbClr val="A4A3A4"/>
          </p15:clr>
        </p15:guide>
        <p15:guide id="8" pos="7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colm Hamilton" initials="MH" lastIdx="3" clrIdx="0">
    <p:extLst>
      <p:ext uri="{19B8F6BF-5375-455C-9EA6-DF929625EA0E}">
        <p15:presenceInfo xmlns:p15="http://schemas.microsoft.com/office/powerpoint/2012/main" userId="7a5567d3d48b6d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B8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0364" autoAdjust="0"/>
  </p:normalViewPr>
  <p:slideViewPr>
    <p:cSldViewPr showGuides="1">
      <p:cViewPr varScale="1">
        <p:scale>
          <a:sx n="99" d="100"/>
          <a:sy n="99" d="100"/>
        </p:scale>
        <p:origin x="948" y="90"/>
      </p:cViewPr>
      <p:guideLst>
        <p:guide orient="horz" pos="999"/>
        <p:guide orient="horz" pos="1991"/>
        <p:guide orient="horz" pos="2983"/>
        <p:guide orient="horz" pos="3974"/>
        <p:guide pos="1808"/>
        <p:guide pos="3615"/>
        <p:guide pos="5420"/>
        <p:guide pos="72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832"/>
    </p:cViewPr>
  </p:sorterViewPr>
  <p:notesViewPr>
    <p:cSldViewPr showGuides="1">
      <p:cViewPr varScale="1">
        <p:scale>
          <a:sx n="48" d="100"/>
          <a:sy n="48" d="100"/>
        </p:scale>
        <p:origin x="2672" y="2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8AF39-2952-4CC8-8804-8E9122B542D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E9017-AEB0-4103-AF49-9A698DBCDBB8}">
      <dgm:prSet phldrT="[Text]" custT="1"/>
      <dgm:spPr>
        <a:xfrm rot="10800000">
          <a:off x="0" y="711"/>
          <a:ext cx="6508865" cy="1529522"/>
        </a:xfrm>
        <a:solidFill>
          <a:srgbClr val="54585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Revenue Requirement</a:t>
          </a:r>
        </a:p>
      </dgm:t>
    </dgm:pt>
    <dgm:pt modelId="{F359F8F8-06DF-4A5E-BDD9-24015724F101}" type="parTrans" cxnId="{2D51BAC6-565E-4465-BE8D-9FF8BA84F377}">
      <dgm:prSet/>
      <dgm:spPr/>
      <dgm:t>
        <a:bodyPr/>
        <a:lstStyle/>
        <a:p>
          <a:endParaRPr lang="en-US" sz="2000"/>
        </a:p>
      </dgm:t>
    </dgm:pt>
    <dgm:pt modelId="{80929A18-CA28-4A39-BDF1-FD7734519476}" type="sibTrans" cxnId="{2D51BAC6-565E-4465-BE8D-9FF8BA84F377}">
      <dgm:prSet/>
      <dgm:spPr/>
      <dgm:t>
        <a:bodyPr/>
        <a:lstStyle/>
        <a:p>
          <a:endParaRPr lang="en-US" sz="2000"/>
        </a:p>
      </dgm:t>
    </dgm:pt>
    <dgm:pt modelId="{C3BE243B-637C-4CA1-AB8B-8271682A8222}">
      <dgm:prSet phldrT="[Text]" custT="1"/>
      <dgm:spPr>
        <a:xfrm>
          <a:off x="0" y="537573"/>
          <a:ext cx="6508865" cy="457327"/>
        </a:xfr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600" i="1" dirty="0">
              <a:solidFill>
                <a:srgbClr val="000000"/>
              </a:solidFill>
              <a:latin typeface="Calibri"/>
              <a:ea typeface="+mn-ea"/>
              <a:cs typeface="+mn-cs"/>
            </a:rPr>
            <a:t>Compares the revenue of the utility to the expenses to evaluate the level of overall rate revenues</a:t>
          </a:r>
          <a:endParaRPr lang="en-US" sz="16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70DA5753-D0B6-43EA-9E2E-CAB54CD6E7AA}" type="parTrans" cxnId="{8D6D8636-501C-4509-B500-94DEA33C825B}">
      <dgm:prSet/>
      <dgm:spPr/>
      <dgm:t>
        <a:bodyPr/>
        <a:lstStyle/>
        <a:p>
          <a:endParaRPr lang="en-US" sz="2000"/>
        </a:p>
      </dgm:t>
    </dgm:pt>
    <dgm:pt modelId="{6A30649E-CBA5-4E19-A52A-CB9CAA1BCCE2}" type="sibTrans" cxnId="{8D6D8636-501C-4509-B500-94DEA33C825B}">
      <dgm:prSet/>
      <dgm:spPr/>
      <dgm:t>
        <a:bodyPr/>
        <a:lstStyle/>
        <a:p>
          <a:endParaRPr lang="en-US" sz="2000"/>
        </a:p>
      </dgm:t>
    </dgm:pt>
    <dgm:pt modelId="{383A3B90-BF91-4A5B-80B4-A458A1D8C7A0}">
      <dgm:prSet phldrT="[Text]" custT="1"/>
      <dgm:spPr>
        <a:xfrm rot="10800000">
          <a:off x="0" y="1515316"/>
          <a:ext cx="6508865" cy="1529522"/>
        </a:xfrm>
        <a:solidFill>
          <a:srgbClr val="4298B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Cost of Service</a:t>
          </a:r>
        </a:p>
      </dgm:t>
    </dgm:pt>
    <dgm:pt modelId="{19F324FA-236D-4317-8695-CC435D104223}" type="parTrans" cxnId="{1F3D7D07-8ABB-457D-8939-D28AD1ED7C71}">
      <dgm:prSet/>
      <dgm:spPr/>
      <dgm:t>
        <a:bodyPr/>
        <a:lstStyle/>
        <a:p>
          <a:endParaRPr lang="en-US" sz="2000"/>
        </a:p>
      </dgm:t>
    </dgm:pt>
    <dgm:pt modelId="{17D357EC-4713-4B17-98BA-B374172A0CF4}" type="sibTrans" cxnId="{1F3D7D07-8ABB-457D-8939-D28AD1ED7C71}">
      <dgm:prSet/>
      <dgm:spPr/>
      <dgm:t>
        <a:bodyPr/>
        <a:lstStyle/>
        <a:p>
          <a:endParaRPr lang="en-US" sz="2000"/>
        </a:p>
      </dgm:t>
    </dgm:pt>
    <dgm:pt modelId="{FE8B1791-A0D1-49C2-9052-AF54D8AAA2A5}">
      <dgm:prSet phldrT="[Text]" custT="1"/>
      <dgm:spPr>
        <a:xfrm>
          <a:off x="0" y="2052178"/>
          <a:ext cx="6508865" cy="457327"/>
        </a:xfr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600" i="1" dirty="0">
              <a:solidFill>
                <a:srgbClr val="000000"/>
              </a:solidFill>
              <a:latin typeface="Calibri"/>
              <a:ea typeface="+mn-ea"/>
              <a:cs typeface="+mn-cs"/>
            </a:rPr>
            <a:t>Proportionally distributed the revenue requirement between the various customer classes of service</a:t>
          </a:r>
          <a:endParaRPr lang="en-US" sz="16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276D3FC8-0205-4711-907F-0AFCEF4F44F9}" type="parTrans" cxnId="{0086B339-7601-4645-A388-D66B08013767}">
      <dgm:prSet/>
      <dgm:spPr/>
      <dgm:t>
        <a:bodyPr/>
        <a:lstStyle/>
        <a:p>
          <a:endParaRPr lang="en-US" sz="2000"/>
        </a:p>
      </dgm:t>
    </dgm:pt>
    <dgm:pt modelId="{2E9B61D3-7603-4B48-99E4-A7BEA60E8F3A}" type="sibTrans" cxnId="{0086B339-7601-4645-A388-D66B08013767}">
      <dgm:prSet/>
      <dgm:spPr/>
      <dgm:t>
        <a:bodyPr/>
        <a:lstStyle/>
        <a:p>
          <a:endParaRPr lang="en-US" sz="2000"/>
        </a:p>
      </dgm:t>
    </dgm:pt>
    <dgm:pt modelId="{84BE75B1-0718-459E-BBA2-17270A917EBD}">
      <dgm:prSet phldrT="[Text]" custT="1"/>
      <dgm:spPr>
        <a:xfrm>
          <a:off x="0" y="3029920"/>
          <a:ext cx="6508865" cy="994487"/>
        </a:xfrm>
        <a:solidFill>
          <a:srgbClr val="C8102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Rate Design</a:t>
          </a:r>
        </a:p>
      </dgm:t>
    </dgm:pt>
    <dgm:pt modelId="{412BF49F-EAE2-4DE0-91F0-89232F594701}" type="parTrans" cxnId="{10468573-B4AC-4000-9484-AD8BE6EB0797}">
      <dgm:prSet/>
      <dgm:spPr/>
      <dgm:t>
        <a:bodyPr/>
        <a:lstStyle/>
        <a:p>
          <a:endParaRPr lang="en-US" sz="2000"/>
        </a:p>
      </dgm:t>
    </dgm:pt>
    <dgm:pt modelId="{2F3D3D69-AB34-4799-8C56-8249D134C56B}" type="sibTrans" cxnId="{10468573-B4AC-4000-9484-AD8BE6EB0797}">
      <dgm:prSet/>
      <dgm:spPr/>
      <dgm:t>
        <a:bodyPr/>
        <a:lstStyle/>
        <a:p>
          <a:endParaRPr lang="en-US" sz="2000"/>
        </a:p>
      </dgm:t>
    </dgm:pt>
    <dgm:pt modelId="{0FB02CD9-98ED-447C-AD71-ED2FA039A6A8}">
      <dgm:prSet phldrT="[Text]" custT="1"/>
      <dgm:spPr>
        <a:xfrm>
          <a:off x="0" y="3547054"/>
          <a:ext cx="6508865" cy="457464"/>
        </a:xfr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600" i="1" dirty="0">
              <a:solidFill>
                <a:srgbClr val="000000"/>
              </a:solidFill>
              <a:latin typeface="Calibri"/>
              <a:ea typeface="+mn-ea"/>
              <a:cs typeface="+mn-cs"/>
            </a:rPr>
            <a:t>Design rates for each class of service to meet the revenue needs of the utility, along with the cost of service proportional distribution of costs</a:t>
          </a:r>
          <a:endParaRPr lang="en-US" sz="16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FB13433-89E2-42ED-859B-E492A67CEA57}" type="parTrans" cxnId="{19844411-7599-45CC-87E6-88A8E233D918}">
      <dgm:prSet/>
      <dgm:spPr/>
      <dgm:t>
        <a:bodyPr/>
        <a:lstStyle/>
        <a:p>
          <a:endParaRPr lang="en-US" sz="2000"/>
        </a:p>
      </dgm:t>
    </dgm:pt>
    <dgm:pt modelId="{9E6E0382-F1F1-489E-A5AF-6D972CDE88F8}" type="sibTrans" cxnId="{19844411-7599-45CC-87E6-88A8E233D918}">
      <dgm:prSet/>
      <dgm:spPr/>
      <dgm:t>
        <a:bodyPr/>
        <a:lstStyle/>
        <a:p>
          <a:endParaRPr lang="en-US" sz="2000"/>
        </a:p>
      </dgm:t>
    </dgm:pt>
    <dgm:pt modelId="{506F049F-9C98-4889-8542-FFEE5AB849CD}" type="pres">
      <dgm:prSet presAssocID="{FDE8AF39-2952-4CC8-8804-8E9122B542D6}" presName="Name0" presStyleCnt="0">
        <dgm:presLayoutVars>
          <dgm:dir/>
          <dgm:animLvl val="lvl"/>
          <dgm:resizeHandles val="exact"/>
        </dgm:presLayoutVars>
      </dgm:prSet>
      <dgm:spPr/>
    </dgm:pt>
    <dgm:pt modelId="{CC400919-5B7E-4B66-83C6-773A8BC4768B}" type="pres">
      <dgm:prSet presAssocID="{84BE75B1-0718-459E-BBA2-17270A917EBD}" presName="boxAndChildren" presStyleCnt="0"/>
      <dgm:spPr/>
    </dgm:pt>
    <dgm:pt modelId="{E6F72CCC-72BE-4FBC-BF05-D8A423B37433}" type="pres">
      <dgm:prSet presAssocID="{84BE75B1-0718-459E-BBA2-17270A917EBD}" presName="parentTextBox" presStyleLbl="node1" presStyleIdx="0" presStyleCnt="3"/>
      <dgm:spPr>
        <a:prstGeom prst="rect">
          <a:avLst/>
        </a:prstGeom>
      </dgm:spPr>
    </dgm:pt>
    <dgm:pt modelId="{1C563FEF-A211-496A-B635-E5620EC59201}" type="pres">
      <dgm:prSet presAssocID="{84BE75B1-0718-459E-BBA2-17270A917EBD}" presName="entireBox" presStyleLbl="node1" presStyleIdx="0" presStyleCnt="3"/>
      <dgm:spPr/>
    </dgm:pt>
    <dgm:pt modelId="{D2BC1DEF-307D-435C-A72F-8154AFD6060C}" type="pres">
      <dgm:prSet presAssocID="{84BE75B1-0718-459E-BBA2-17270A917EBD}" presName="descendantBox" presStyleCnt="0"/>
      <dgm:spPr/>
    </dgm:pt>
    <dgm:pt modelId="{F9B8BCA8-5E06-4C09-8D25-E5FFDB5FD403}" type="pres">
      <dgm:prSet presAssocID="{0FB02CD9-98ED-447C-AD71-ED2FA039A6A8}" presName="childTextBox" presStyleLbl="fgAccFollowNode1" presStyleIdx="0" presStyleCnt="3" custLinFactNeighborY="4504">
        <dgm:presLayoutVars>
          <dgm:bulletEnabled val="1"/>
        </dgm:presLayoutVars>
      </dgm:prSet>
      <dgm:spPr>
        <a:prstGeom prst="rect">
          <a:avLst/>
        </a:prstGeom>
      </dgm:spPr>
    </dgm:pt>
    <dgm:pt modelId="{257F2134-7A23-4712-97C9-DD3EDDB2DB34}" type="pres">
      <dgm:prSet presAssocID="{17D357EC-4713-4B17-98BA-B374172A0CF4}" presName="sp" presStyleCnt="0"/>
      <dgm:spPr/>
    </dgm:pt>
    <dgm:pt modelId="{8E14E88B-B1C1-455E-9FCB-3A0809479E36}" type="pres">
      <dgm:prSet presAssocID="{383A3B90-BF91-4A5B-80B4-A458A1D8C7A0}" presName="arrowAndChildren" presStyleCnt="0"/>
      <dgm:spPr/>
    </dgm:pt>
    <dgm:pt modelId="{79EA1CFA-9C57-46E9-9932-B310FEB488C5}" type="pres">
      <dgm:prSet presAssocID="{383A3B90-BF91-4A5B-80B4-A458A1D8C7A0}" presName="parentTextArrow" presStyleLbl="node1" presStyleIdx="0" presStyleCnt="3"/>
      <dgm:spPr>
        <a:prstGeom prst="upArrowCallout">
          <a:avLst/>
        </a:prstGeom>
      </dgm:spPr>
    </dgm:pt>
    <dgm:pt modelId="{B8F198EF-9CB5-4CDE-8F0A-C74746B29B27}" type="pres">
      <dgm:prSet presAssocID="{383A3B90-BF91-4A5B-80B4-A458A1D8C7A0}" presName="arrow" presStyleLbl="node1" presStyleIdx="1" presStyleCnt="3"/>
      <dgm:spPr/>
    </dgm:pt>
    <dgm:pt modelId="{CEB066A3-E692-4157-8433-A55312F179AA}" type="pres">
      <dgm:prSet presAssocID="{383A3B90-BF91-4A5B-80B4-A458A1D8C7A0}" presName="descendantArrow" presStyleCnt="0"/>
      <dgm:spPr/>
    </dgm:pt>
    <dgm:pt modelId="{2253ED64-4CA1-47CB-B49F-4936771C42AE}" type="pres">
      <dgm:prSet presAssocID="{FE8B1791-A0D1-49C2-9052-AF54D8AAA2A5}" presName="childTextArrow" presStyleLbl="fg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62F7655-7798-47B0-A44F-70087203BD99}" type="pres">
      <dgm:prSet presAssocID="{80929A18-CA28-4A39-BDF1-FD7734519476}" presName="sp" presStyleCnt="0"/>
      <dgm:spPr/>
    </dgm:pt>
    <dgm:pt modelId="{B5F8D4F8-C175-48AF-B96B-B828363CEFD0}" type="pres">
      <dgm:prSet presAssocID="{5FBE9017-AEB0-4103-AF49-9A698DBCDBB8}" presName="arrowAndChildren" presStyleCnt="0"/>
      <dgm:spPr/>
    </dgm:pt>
    <dgm:pt modelId="{1B35F330-1BBC-413B-BF79-C4F906C61AD3}" type="pres">
      <dgm:prSet presAssocID="{5FBE9017-AEB0-4103-AF49-9A698DBCDBB8}" presName="parentTextArrow" presStyleLbl="node1" presStyleIdx="1" presStyleCnt="3"/>
      <dgm:spPr>
        <a:prstGeom prst="upArrowCallout">
          <a:avLst/>
        </a:prstGeom>
      </dgm:spPr>
    </dgm:pt>
    <dgm:pt modelId="{86793009-1944-45EE-8215-92926535290D}" type="pres">
      <dgm:prSet presAssocID="{5FBE9017-AEB0-4103-AF49-9A698DBCDBB8}" presName="arrow" presStyleLbl="node1" presStyleIdx="2" presStyleCnt="3"/>
      <dgm:spPr/>
    </dgm:pt>
    <dgm:pt modelId="{B732D0FC-16B3-4CB7-A591-C18078A80BCB}" type="pres">
      <dgm:prSet presAssocID="{5FBE9017-AEB0-4103-AF49-9A698DBCDBB8}" presName="descendantArrow" presStyleCnt="0"/>
      <dgm:spPr/>
    </dgm:pt>
    <dgm:pt modelId="{F4093D7C-20D3-42F5-B0A3-3C67A60EE84F}" type="pres">
      <dgm:prSet presAssocID="{C3BE243B-637C-4CA1-AB8B-8271682A8222}" presName="childTextArrow" presStyleLbl="fg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FC4C501-3A8F-4F27-9BB2-49638CB200B8}" type="presOf" srcId="{84BE75B1-0718-459E-BBA2-17270A917EBD}" destId="{1C563FEF-A211-496A-B635-E5620EC59201}" srcOrd="1" destOrd="0" presId="urn:microsoft.com/office/officeart/2005/8/layout/process4"/>
    <dgm:cxn modelId="{1F3D7D07-8ABB-457D-8939-D28AD1ED7C71}" srcId="{FDE8AF39-2952-4CC8-8804-8E9122B542D6}" destId="{383A3B90-BF91-4A5B-80B4-A458A1D8C7A0}" srcOrd="1" destOrd="0" parTransId="{19F324FA-236D-4317-8695-CC435D104223}" sibTransId="{17D357EC-4713-4B17-98BA-B374172A0CF4}"/>
    <dgm:cxn modelId="{19844411-7599-45CC-87E6-88A8E233D918}" srcId="{84BE75B1-0718-459E-BBA2-17270A917EBD}" destId="{0FB02CD9-98ED-447C-AD71-ED2FA039A6A8}" srcOrd="0" destOrd="0" parTransId="{DFB13433-89E2-42ED-859B-E492A67CEA57}" sibTransId="{9E6E0382-F1F1-489E-A5AF-6D972CDE88F8}"/>
    <dgm:cxn modelId="{C03CE421-E9C9-4728-B0EB-0F13C065A93F}" type="presOf" srcId="{383A3B90-BF91-4A5B-80B4-A458A1D8C7A0}" destId="{B8F198EF-9CB5-4CDE-8F0A-C74746B29B27}" srcOrd="1" destOrd="0" presId="urn:microsoft.com/office/officeart/2005/8/layout/process4"/>
    <dgm:cxn modelId="{0F6D4E23-E506-4A89-AE01-CEB804C26F71}" type="presOf" srcId="{5FBE9017-AEB0-4103-AF49-9A698DBCDBB8}" destId="{86793009-1944-45EE-8215-92926535290D}" srcOrd="1" destOrd="0" presId="urn:microsoft.com/office/officeart/2005/8/layout/process4"/>
    <dgm:cxn modelId="{8D6D8636-501C-4509-B500-94DEA33C825B}" srcId="{5FBE9017-AEB0-4103-AF49-9A698DBCDBB8}" destId="{C3BE243B-637C-4CA1-AB8B-8271682A8222}" srcOrd="0" destOrd="0" parTransId="{70DA5753-D0B6-43EA-9E2E-CAB54CD6E7AA}" sibTransId="{6A30649E-CBA5-4E19-A52A-CB9CAA1BCCE2}"/>
    <dgm:cxn modelId="{0086B339-7601-4645-A388-D66B08013767}" srcId="{383A3B90-BF91-4A5B-80B4-A458A1D8C7A0}" destId="{FE8B1791-A0D1-49C2-9052-AF54D8AAA2A5}" srcOrd="0" destOrd="0" parTransId="{276D3FC8-0205-4711-907F-0AFCEF4F44F9}" sibTransId="{2E9B61D3-7603-4B48-99E4-A7BEA60E8F3A}"/>
    <dgm:cxn modelId="{025EE044-A7A4-4354-9025-90A4F332E472}" type="presOf" srcId="{FE8B1791-A0D1-49C2-9052-AF54D8AAA2A5}" destId="{2253ED64-4CA1-47CB-B49F-4936771C42AE}" srcOrd="0" destOrd="0" presId="urn:microsoft.com/office/officeart/2005/8/layout/process4"/>
    <dgm:cxn modelId="{473A7D6B-2377-45BE-9B54-82C3306DE50C}" type="presOf" srcId="{0FB02CD9-98ED-447C-AD71-ED2FA039A6A8}" destId="{F9B8BCA8-5E06-4C09-8D25-E5FFDB5FD403}" srcOrd="0" destOrd="0" presId="urn:microsoft.com/office/officeart/2005/8/layout/process4"/>
    <dgm:cxn modelId="{10468573-B4AC-4000-9484-AD8BE6EB0797}" srcId="{FDE8AF39-2952-4CC8-8804-8E9122B542D6}" destId="{84BE75B1-0718-459E-BBA2-17270A917EBD}" srcOrd="2" destOrd="0" parTransId="{412BF49F-EAE2-4DE0-91F0-89232F594701}" sibTransId="{2F3D3D69-AB34-4799-8C56-8249D134C56B}"/>
    <dgm:cxn modelId="{F0C24796-0B5B-4C35-8739-BCF2920CFB06}" type="presOf" srcId="{FDE8AF39-2952-4CC8-8804-8E9122B542D6}" destId="{506F049F-9C98-4889-8542-FFEE5AB849CD}" srcOrd="0" destOrd="0" presId="urn:microsoft.com/office/officeart/2005/8/layout/process4"/>
    <dgm:cxn modelId="{FDB20FA4-8879-4C7C-9843-F3279915905E}" type="presOf" srcId="{84BE75B1-0718-459E-BBA2-17270A917EBD}" destId="{E6F72CCC-72BE-4FBC-BF05-D8A423B37433}" srcOrd="0" destOrd="0" presId="urn:microsoft.com/office/officeart/2005/8/layout/process4"/>
    <dgm:cxn modelId="{4BCF79A8-4655-4A6C-BD23-AAA4710EB1A7}" type="presOf" srcId="{383A3B90-BF91-4A5B-80B4-A458A1D8C7A0}" destId="{79EA1CFA-9C57-46E9-9932-B310FEB488C5}" srcOrd="0" destOrd="0" presId="urn:microsoft.com/office/officeart/2005/8/layout/process4"/>
    <dgm:cxn modelId="{2D51BAC6-565E-4465-BE8D-9FF8BA84F377}" srcId="{FDE8AF39-2952-4CC8-8804-8E9122B542D6}" destId="{5FBE9017-AEB0-4103-AF49-9A698DBCDBB8}" srcOrd="0" destOrd="0" parTransId="{F359F8F8-06DF-4A5E-BDD9-24015724F101}" sibTransId="{80929A18-CA28-4A39-BDF1-FD7734519476}"/>
    <dgm:cxn modelId="{62DEB4EA-E51C-4D45-9E1C-77764C72DBA9}" type="presOf" srcId="{5FBE9017-AEB0-4103-AF49-9A698DBCDBB8}" destId="{1B35F330-1BBC-413B-BF79-C4F906C61AD3}" srcOrd="0" destOrd="0" presId="urn:microsoft.com/office/officeart/2005/8/layout/process4"/>
    <dgm:cxn modelId="{C78DAFEC-CB3D-4310-B017-E49FF33607C3}" type="presOf" srcId="{C3BE243B-637C-4CA1-AB8B-8271682A8222}" destId="{F4093D7C-20D3-42F5-B0A3-3C67A60EE84F}" srcOrd="0" destOrd="0" presId="urn:microsoft.com/office/officeart/2005/8/layout/process4"/>
    <dgm:cxn modelId="{F8769CD7-6964-47D7-8BDB-41A88C4FCF2E}" type="presParOf" srcId="{506F049F-9C98-4889-8542-FFEE5AB849CD}" destId="{CC400919-5B7E-4B66-83C6-773A8BC4768B}" srcOrd="0" destOrd="0" presId="urn:microsoft.com/office/officeart/2005/8/layout/process4"/>
    <dgm:cxn modelId="{0A147C90-2829-4A9B-A189-300D49657958}" type="presParOf" srcId="{CC400919-5B7E-4B66-83C6-773A8BC4768B}" destId="{E6F72CCC-72BE-4FBC-BF05-D8A423B37433}" srcOrd="0" destOrd="0" presId="urn:microsoft.com/office/officeart/2005/8/layout/process4"/>
    <dgm:cxn modelId="{EF287D96-ED0A-4C43-8C37-117B8315A0C5}" type="presParOf" srcId="{CC400919-5B7E-4B66-83C6-773A8BC4768B}" destId="{1C563FEF-A211-496A-B635-E5620EC59201}" srcOrd="1" destOrd="0" presId="urn:microsoft.com/office/officeart/2005/8/layout/process4"/>
    <dgm:cxn modelId="{2DC28000-6607-41C4-888C-ED9DD2E81FE0}" type="presParOf" srcId="{CC400919-5B7E-4B66-83C6-773A8BC4768B}" destId="{D2BC1DEF-307D-435C-A72F-8154AFD6060C}" srcOrd="2" destOrd="0" presId="urn:microsoft.com/office/officeart/2005/8/layout/process4"/>
    <dgm:cxn modelId="{F5F5E955-4311-4525-BC0E-B4BB75F29B88}" type="presParOf" srcId="{D2BC1DEF-307D-435C-A72F-8154AFD6060C}" destId="{F9B8BCA8-5E06-4C09-8D25-E5FFDB5FD403}" srcOrd="0" destOrd="0" presId="urn:microsoft.com/office/officeart/2005/8/layout/process4"/>
    <dgm:cxn modelId="{481A5716-978C-4DD9-B902-EA786DBF51AE}" type="presParOf" srcId="{506F049F-9C98-4889-8542-FFEE5AB849CD}" destId="{257F2134-7A23-4712-97C9-DD3EDDB2DB34}" srcOrd="1" destOrd="0" presId="urn:microsoft.com/office/officeart/2005/8/layout/process4"/>
    <dgm:cxn modelId="{81754762-B8CE-4EFE-8351-4C09ED6751A4}" type="presParOf" srcId="{506F049F-9C98-4889-8542-FFEE5AB849CD}" destId="{8E14E88B-B1C1-455E-9FCB-3A0809479E36}" srcOrd="2" destOrd="0" presId="urn:microsoft.com/office/officeart/2005/8/layout/process4"/>
    <dgm:cxn modelId="{85E9E55B-15C7-4C05-A6BF-02587D166808}" type="presParOf" srcId="{8E14E88B-B1C1-455E-9FCB-3A0809479E36}" destId="{79EA1CFA-9C57-46E9-9932-B310FEB488C5}" srcOrd="0" destOrd="0" presId="urn:microsoft.com/office/officeart/2005/8/layout/process4"/>
    <dgm:cxn modelId="{6DCD6700-8DA2-4305-83F2-A75B318A633D}" type="presParOf" srcId="{8E14E88B-B1C1-455E-9FCB-3A0809479E36}" destId="{B8F198EF-9CB5-4CDE-8F0A-C74746B29B27}" srcOrd="1" destOrd="0" presId="urn:microsoft.com/office/officeart/2005/8/layout/process4"/>
    <dgm:cxn modelId="{350A413F-00A7-43A6-B59C-64B222704D82}" type="presParOf" srcId="{8E14E88B-B1C1-455E-9FCB-3A0809479E36}" destId="{CEB066A3-E692-4157-8433-A55312F179AA}" srcOrd="2" destOrd="0" presId="urn:microsoft.com/office/officeart/2005/8/layout/process4"/>
    <dgm:cxn modelId="{B9BC222E-6C16-4A18-9637-64EA0A933979}" type="presParOf" srcId="{CEB066A3-E692-4157-8433-A55312F179AA}" destId="{2253ED64-4CA1-47CB-B49F-4936771C42AE}" srcOrd="0" destOrd="0" presId="urn:microsoft.com/office/officeart/2005/8/layout/process4"/>
    <dgm:cxn modelId="{0E417F32-93A6-44DD-914B-077560914545}" type="presParOf" srcId="{506F049F-9C98-4889-8542-FFEE5AB849CD}" destId="{B62F7655-7798-47B0-A44F-70087203BD99}" srcOrd="3" destOrd="0" presId="urn:microsoft.com/office/officeart/2005/8/layout/process4"/>
    <dgm:cxn modelId="{05CF770B-B2A2-4B38-96A0-0B6B13FB9C2A}" type="presParOf" srcId="{506F049F-9C98-4889-8542-FFEE5AB849CD}" destId="{B5F8D4F8-C175-48AF-B96B-B828363CEFD0}" srcOrd="4" destOrd="0" presId="urn:microsoft.com/office/officeart/2005/8/layout/process4"/>
    <dgm:cxn modelId="{D14264F8-8006-451F-B56F-9872C6D80986}" type="presParOf" srcId="{B5F8D4F8-C175-48AF-B96B-B828363CEFD0}" destId="{1B35F330-1BBC-413B-BF79-C4F906C61AD3}" srcOrd="0" destOrd="0" presId="urn:microsoft.com/office/officeart/2005/8/layout/process4"/>
    <dgm:cxn modelId="{41E0CC9C-1251-473C-98EF-1A68715FF758}" type="presParOf" srcId="{B5F8D4F8-C175-48AF-B96B-B828363CEFD0}" destId="{86793009-1944-45EE-8215-92926535290D}" srcOrd="1" destOrd="0" presId="urn:microsoft.com/office/officeart/2005/8/layout/process4"/>
    <dgm:cxn modelId="{41DD51E3-426B-4FAD-A255-A21569D2A87B}" type="presParOf" srcId="{B5F8D4F8-C175-48AF-B96B-B828363CEFD0}" destId="{B732D0FC-16B3-4CB7-A591-C18078A80BCB}" srcOrd="2" destOrd="0" presId="urn:microsoft.com/office/officeart/2005/8/layout/process4"/>
    <dgm:cxn modelId="{1D83D3E2-7BC9-4432-96F0-92A951D4556C}" type="presParOf" srcId="{B732D0FC-16B3-4CB7-A591-C18078A80BCB}" destId="{F4093D7C-20D3-42F5-B0A3-3C67A60EE8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692BC-F6BB-4DEC-BB25-BE87DF9647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E6A71-02DA-4FB5-8EF9-CA011FBF2795}">
      <dgm:prSet custT="1"/>
      <dgm:spPr>
        <a:xfrm>
          <a:off x="0" y="2406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Compares utility revenues to expenses</a:t>
          </a:r>
        </a:p>
      </dgm:t>
    </dgm:pt>
    <dgm:pt modelId="{23061F9A-1025-4766-BFBE-E243C1EFD968}" type="parTrans" cxnId="{779789A4-CCEF-46F5-BF1D-3B9EA84B9C27}">
      <dgm:prSet/>
      <dgm:spPr/>
      <dgm:t>
        <a:bodyPr/>
        <a:lstStyle/>
        <a:p>
          <a:endParaRPr lang="en-US"/>
        </a:p>
      </dgm:t>
    </dgm:pt>
    <dgm:pt modelId="{75C538B0-A8DE-4B89-B30A-E4757D1338E8}" type="sibTrans" cxnId="{779789A4-CCEF-46F5-BF1D-3B9EA84B9C27}">
      <dgm:prSet/>
      <dgm:spPr/>
      <dgm:t>
        <a:bodyPr/>
        <a:lstStyle/>
        <a:p>
          <a:endParaRPr lang="en-US"/>
        </a:p>
      </dgm:t>
    </dgm:pt>
    <dgm:pt modelId="{0E3BC410-A738-4023-A1F7-6AFCE2A099B5}">
      <dgm:prSet/>
      <dgm:spPr>
        <a:xfrm rot="5400000">
          <a:off x="5016910" y="-2030510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Determines the level of revenue (rate) adjustment necessary</a:t>
          </a:r>
        </a:p>
      </dgm:t>
    </dgm:pt>
    <dgm:pt modelId="{E75FCF34-BAE1-4AB3-A189-64FF67C860FD}" type="parTrans" cxnId="{2F70F474-7A28-450B-9852-EEB15145BA2C}">
      <dgm:prSet/>
      <dgm:spPr/>
      <dgm:t>
        <a:bodyPr/>
        <a:lstStyle/>
        <a:p>
          <a:endParaRPr lang="en-US"/>
        </a:p>
      </dgm:t>
    </dgm:pt>
    <dgm:pt modelId="{C6B01FE0-A227-428E-A8E5-EDBDC853FF25}" type="sibTrans" cxnId="{2F70F474-7A28-450B-9852-EEB15145BA2C}">
      <dgm:prSet/>
      <dgm:spPr/>
      <dgm:t>
        <a:bodyPr/>
        <a:lstStyle/>
        <a:p>
          <a:endParaRPr lang="en-US"/>
        </a:p>
      </dgm:t>
    </dgm:pt>
    <dgm:pt modelId="{8DB55501-6E8F-40AB-9512-21EBEE446A8C}">
      <dgm:prSet custT="1"/>
      <dgm:spPr>
        <a:xfrm>
          <a:off x="0" y="2211646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Reviews a specific time period</a:t>
          </a:r>
        </a:p>
      </dgm:t>
    </dgm:pt>
    <dgm:pt modelId="{6ACA6B5D-270D-4AF8-BFDD-0BB53287FADA}" type="parTrans" cxnId="{2872E166-EF95-404B-AE45-222450782036}">
      <dgm:prSet/>
      <dgm:spPr/>
      <dgm:t>
        <a:bodyPr/>
        <a:lstStyle/>
        <a:p>
          <a:endParaRPr lang="en-US"/>
        </a:p>
      </dgm:t>
    </dgm:pt>
    <dgm:pt modelId="{3AE7B33D-91E1-4A76-8FED-90EA80785D62}" type="sibTrans" cxnId="{2872E166-EF95-404B-AE45-222450782036}">
      <dgm:prSet/>
      <dgm:spPr/>
      <dgm:t>
        <a:bodyPr/>
        <a:lstStyle/>
        <a:p>
          <a:endParaRPr lang="en-US"/>
        </a:p>
      </dgm:t>
    </dgm:pt>
    <dgm:pt modelId="{7DA05A8E-59A9-4BCA-BFFA-E855416F618D}">
      <dgm:prSet/>
      <dgm:spPr>
        <a:xfrm rot="5400000">
          <a:off x="5016910" y="178729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Five-year rate schedule; ten-year financial plan</a:t>
          </a:r>
        </a:p>
      </dgm:t>
    </dgm:pt>
    <dgm:pt modelId="{28E5574E-2039-4183-AB3C-891568D27465}" type="parTrans" cxnId="{C58AC226-2FE5-4535-8E53-FF3913CF73BC}">
      <dgm:prSet/>
      <dgm:spPr/>
      <dgm:t>
        <a:bodyPr/>
        <a:lstStyle/>
        <a:p>
          <a:endParaRPr lang="en-US"/>
        </a:p>
      </dgm:t>
    </dgm:pt>
    <dgm:pt modelId="{782EE0EF-6B9B-4144-B2B6-90D61168BDE5}" type="sibTrans" cxnId="{C58AC226-2FE5-4535-8E53-FF3913CF73BC}">
      <dgm:prSet/>
      <dgm:spPr/>
      <dgm:t>
        <a:bodyPr/>
        <a:lstStyle/>
        <a:p>
          <a:endParaRPr lang="en-US"/>
        </a:p>
      </dgm:t>
    </dgm:pt>
    <dgm:pt modelId="{7157EDE1-26CC-4F91-AB36-B168A6B059BE}">
      <dgm:prSet custT="1"/>
      <dgm:spPr>
        <a:xfrm>
          <a:off x="0" y="3316265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Utility is analyzed on a “stand-alone basis”</a:t>
          </a:r>
        </a:p>
      </dgm:t>
    </dgm:pt>
    <dgm:pt modelId="{5731BFF0-21D4-4507-B39F-EC1933F48889}" type="parTrans" cxnId="{17626E5B-ABFB-46F2-9BB1-868C6F3507B2}">
      <dgm:prSet/>
      <dgm:spPr/>
      <dgm:t>
        <a:bodyPr/>
        <a:lstStyle/>
        <a:p>
          <a:endParaRPr lang="en-US"/>
        </a:p>
      </dgm:t>
    </dgm:pt>
    <dgm:pt modelId="{03976672-1356-4E18-A81E-DF0EA0DE3CF2}" type="sibTrans" cxnId="{17626E5B-ABFB-46F2-9BB1-868C6F3507B2}">
      <dgm:prSet/>
      <dgm:spPr/>
      <dgm:t>
        <a:bodyPr/>
        <a:lstStyle/>
        <a:p>
          <a:endParaRPr lang="en-US"/>
        </a:p>
      </dgm:t>
    </dgm:pt>
    <dgm:pt modelId="{752D3873-9891-48AE-8D80-96F94C4B6C81}">
      <dgm:prSet custT="1"/>
      <dgm:spPr>
        <a:xfrm>
          <a:off x="0" y="4420885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Utilizes the “cash basis” methodology</a:t>
          </a:r>
        </a:p>
      </dgm:t>
    </dgm:pt>
    <dgm:pt modelId="{D456DBCD-BF18-4800-A3E9-38CDF8E4FD6C}" type="parTrans" cxnId="{8CDA09B4-896D-4E76-94F8-4A129E856AC1}">
      <dgm:prSet/>
      <dgm:spPr/>
      <dgm:t>
        <a:bodyPr/>
        <a:lstStyle/>
        <a:p>
          <a:endParaRPr lang="en-US"/>
        </a:p>
      </dgm:t>
    </dgm:pt>
    <dgm:pt modelId="{E8A60D9A-7560-4611-88D2-932E4793E919}" type="sibTrans" cxnId="{8CDA09B4-896D-4E76-94F8-4A129E856AC1}">
      <dgm:prSet/>
      <dgm:spPr/>
      <dgm:t>
        <a:bodyPr/>
        <a:lstStyle/>
        <a:p>
          <a:endParaRPr lang="en-US"/>
        </a:p>
      </dgm:t>
    </dgm:pt>
    <dgm:pt modelId="{A777444F-C4B2-48C5-85AE-1B4430CFD6A2}">
      <dgm:prSet/>
      <dgm:spPr>
        <a:xfrm rot="5400000">
          <a:off x="5016910" y="1283349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No transfer of funds from other City funds</a:t>
          </a:r>
        </a:p>
      </dgm:t>
    </dgm:pt>
    <dgm:pt modelId="{1384E881-28FB-4C1F-A4AE-776D70642F2E}" type="parTrans" cxnId="{F5461D61-41D3-42AA-A5E5-F1A4A971AFA5}">
      <dgm:prSet/>
      <dgm:spPr/>
      <dgm:t>
        <a:bodyPr/>
        <a:lstStyle/>
        <a:p>
          <a:endParaRPr lang="en-US"/>
        </a:p>
      </dgm:t>
    </dgm:pt>
    <dgm:pt modelId="{ECBA22BA-9963-44D2-A1D5-42BD4C5D160F}" type="sibTrans" cxnId="{F5461D61-41D3-42AA-A5E5-F1A4A971AFA5}">
      <dgm:prSet/>
      <dgm:spPr/>
      <dgm:t>
        <a:bodyPr/>
        <a:lstStyle/>
        <a:p>
          <a:endParaRPr lang="en-US"/>
        </a:p>
      </dgm:t>
    </dgm:pt>
    <dgm:pt modelId="{75412739-ABCD-44D2-AD03-29BF570968B2}">
      <dgm:prSet/>
      <dgm:spPr>
        <a:xfrm rot="5400000">
          <a:off x="5016910" y="1283349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Rates support each utility’s operations and capital</a:t>
          </a:r>
        </a:p>
      </dgm:t>
    </dgm:pt>
    <dgm:pt modelId="{A13A18C9-7874-4909-84C6-4803B4EBDB91}" type="parTrans" cxnId="{41C72357-68F4-4945-8E38-1326E99A6FA3}">
      <dgm:prSet/>
      <dgm:spPr/>
      <dgm:t>
        <a:bodyPr/>
        <a:lstStyle/>
        <a:p>
          <a:endParaRPr lang="en-US"/>
        </a:p>
      </dgm:t>
    </dgm:pt>
    <dgm:pt modelId="{97D42F9D-C6DC-43F0-9383-150AEA8DA591}" type="sibTrans" cxnId="{41C72357-68F4-4945-8E38-1326E99A6FA3}">
      <dgm:prSet/>
      <dgm:spPr/>
      <dgm:t>
        <a:bodyPr/>
        <a:lstStyle/>
        <a:p>
          <a:endParaRPr lang="en-US"/>
        </a:p>
      </dgm:t>
    </dgm:pt>
    <dgm:pt modelId="{081B856D-387A-44F9-A3E2-F6B7ECD02B87}">
      <dgm:prSet/>
      <dgm:spPr>
        <a:xfrm rot="5400000">
          <a:off x="5016910" y="2387969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Generally accepted method for municipal utilities</a:t>
          </a:r>
        </a:p>
      </dgm:t>
    </dgm:pt>
    <dgm:pt modelId="{872F88A9-BD6C-4363-80C4-347F69741F5A}" type="parTrans" cxnId="{82E8128E-A3F8-4B47-867E-9D8E6F077B25}">
      <dgm:prSet/>
      <dgm:spPr/>
      <dgm:t>
        <a:bodyPr/>
        <a:lstStyle/>
        <a:p>
          <a:endParaRPr lang="en-US"/>
        </a:p>
      </dgm:t>
    </dgm:pt>
    <dgm:pt modelId="{834D6A1C-8B03-4F56-A938-63297C936B71}" type="sibTrans" cxnId="{82E8128E-A3F8-4B47-867E-9D8E6F077B25}">
      <dgm:prSet/>
      <dgm:spPr/>
      <dgm:t>
        <a:bodyPr/>
        <a:lstStyle/>
        <a:p>
          <a:endParaRPr lang="en-US"/>
        </a:p>
      </dgm:t>
    </dgm:pt>
    <dgm:pt modelId="{07975C33-119E-4FD9-B30F-66BCEE8776ED}">
      <dgm:prSet custT="1"/>
      <dgm:spPr>
        <a:xfrm>
          <a:off x="0" y="1107026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Uses prudent financial planning criteria</a:t>
          </a:r>
        </a:p>
      </dgm:t>
    </dgm:pt>
    <dgm:pt modelId="{8C689914-4EC9-4F0C-95D4-E4DE5ADDF04E}" type="parTrans" cxnId="{B274A934-71CD-4939-B385-5A0C01D5C437}">
      <dgm:prSet/>
      <dgm:spPr/>
      <dgm:t>
        <a:bodyPr/>
        <a:lstStyle/>
        <a:p>
          <a:endParaRPr lang="en-US"/>
        </a:p>
      </dgm:t>
    </dgm:pt>
    <dgm:pt modelId="{C0EF690F-452D-499E-95BB-A07082B57064}" type="sibTrans" cxnId="{B274A934-71CD-4939-B385-5A0C01D5C437}">
      <dgm:prSet/>
      <dgm:spPr/>
      <dgm:t>
        <a:bodyPr/>
        <a:lstStyle/>
        <a:p>
          <a:endParaRPr lang="en-US"/>
        </a:p>
      </dgm:t>
    </dgm:pt>
    <dgm:pt modelId="{DE6B6764-2EE7-4A8C-8999-BBB663832D8C}">
      <dgm:prSet/>
      <dgm:spPr>
        <a:xfrm rot="5400000">
          <a:off x="5016910" y="-925890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Maintaining sufficient ending reserve balances</a:t>
          </a:r>
        </a:p>
      </dgm:t>
    </dgm:pt>
    <dgm:pt modelId="{7F02442A-0D3B-4BEC-B64B-0AA2712893AF}" type="parTrans" cxnId="{5A07085B-83CB-4A8D-80EB-1DDBF4D44F77}">
      <dgm:prSet/>
      <dgm:spPr/>
      <dgm:t>
        <a:bodyPr/>
        <a:lstStyle/>
        <a:p>
          <a:endParaRPr lang="en-US"/>
        </a:p>
      </dgm:t>
    </dgm:pt>
    <dgm:pt modelId="{C82DDF15-B845-4EF4-AD5A-A308D96F53F0}" type="sibTrans" cxnId="{5A07085B-83CB-4A8D-80EB-1DDBF4D44F77}">
      <dgm:prSet/>
      <dgm:spPr/>
      <dgm:t>
        <a:bodyPr/>
        <a:lstStyle/>
        <a:p>
          <a:endParaRPr lang="en-US"/>
        </a:p>
      </dgm:t>
    </dgm:pt>
    <dgm:pt modelId="{2BF0C2C6-2F64-47EE-A742-5EADC5168C82}">
      <dgm:prSet/>
      <dgm:spPr>
        <a:xfrm rot="5400000">
          <a:off x="5016910" y="-925890"/>
          <a:ext cx="841615" cy="5117852"/>
        </a:xfr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Attaining target debt service coverage (DSC) ratio</a:t>
          </a:r>
        </a:p>
      </dgm:t>
    </dgm:pt>
    <dgm:pt modelId="{3FF96D57-719E-41EF-BC88-F218C7C85EAB}" type="parTrans" cxnId="{6EDB54A3-88D5-4079-9D0B-0E9FB37F96F5}">
      <dgm:prSet/>
      <dgm:spPr/>
      <dgm:t>
        <a:bodyPr/>
        <a:lstStyle/>
        <a:p>
          <a:endParaRPr lang="en-US"/>
        </a:p>
      </dgm:t>
    </dgm:pt>
    <dgm:pt modelId="{971C3D52-1021-46D9-B3D5-A83331F897FE}" type="sibTrans" cxnId="{6EDB54A3-88D5-4079-9D0B-0E9FB37F96F5}">
      <dgm:prSet/>
      <dgm:spPr/>
      <dgm:t>
        <a:bodyPr/>
        <a:lstStyle/>
        <a:p>
          <a:endParaRPr lang="en-US"/>
        </a:p>
      </dgm:t>
    </dgm:pt>
    <dgm:pt modelId="{C4030AC1-30DA-413A-9F5A-3D2F9F19B869}" type="pres">
      <dgm:prSet presAssocID="{E6E692BC-F6BB-4DEC-BB25-BE87DF96472D}" presName="Name0" presStyleCnt="0">
        <dgm:presLayoutVars>
          <dgm:dir/>
          <dgm:animLvl val="lvl"/>
          <dgm:resizeHandles val="exact"/>
        </dgm:presLayoutVars>
      </dgm:prSet>
      <dgm:spPr/>
    </dgm:pt>
    <dgm:pt modelId="{03BCEA08-3B47-4CAF-B582-1D74AFDBFAF6}" type="pres">
      <dgm:prSet presAssocID="{35EE6A71-02DA-4FB5-8EF9-CA011FBF2795}" presName="linNode" presStyleCnt="0"/>
      <dgm:spPr/>
    </dgm:pt>
    <dgm:pt modelId="{714AEA1E-7B57-4212-BF04-A96A54BD1DA5}" type="pres">
      <dgm:prSet presAssocID="{35EE6A71-02DA-4FB5-8EF9-CA011FBF279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229B869-E2ED-4BE6-BD12-E946BFBCA405}" type="pres">
      <dgm:prSet presAssocID="{35EE6A71-02DA-4FB5-8EF9-CA011FBF2795}" presName="descendantText" presStyleLbl="alignAccFollowNode1" presStyleIdx="0" presStyleCnt="5">
        <dgm:presLayoutVars>
          <dgm:bulletEnabled val="1"/>
        </dgm:presLayoutVars>
      </dgm:prSet>
      <dgm:spPr/>
    </dgm:pt>
    <dgm:pt modelId="{1CEF8A56-9A1C-43DA-A8A0-CBF19416A01B}" type="pres">
      <dgm:prSet presAssocID="{75C538B0-A8DE-4B89-B30A-E4757D1338E8}" presName="sp" presStyleCnt="0"/>
      <dgm:spPr/>
    </dgm:pt>
    <dgm:pt modelId="{12E8F9D7-6714-4546-9557-78BF6B2C4463}" type="pres">
      <dgm:prSet presAssocID="{07975C33-119E-4FD9-B30F-66BCEE8776ED}" presName="linNode" presStyleCnt="0"/>
      <dgm:spPr/>
    </dgm:pt>
    <dgm:pt modelId="{DD41797B-01C6-4233-807C-0029B6A19EEC}" type="pres">
      <dgm:prSet presAssocID="{07975C33-119E-4FD9-B30F-66BCEE8776E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4D2E60C-4200-4934-8EF1-588AFEA7BFA5}" type="pres">
      <dgm:prSet presAssocID="{07975C33-119E-4FD9-B30F-66BCEE8776ED}" presName="descendantText" presStyleLbl="alignAccFollowNode1" presStyleIdx="1" presStyleCnt="5">
        <dgm:presLayoutVars>
          <dgm:bulletEnabled val="1"/>
        </dgm:presLayoutVars>
      </dgm:prSet>
      <dgm:spPr>
        <a:prstGeom prst="round2SameRect">
          <a:avLst/>
        </a:prstGeom>
      </dgm:spPr>
    </dgm:pt>
    <dgm:pt modelId="{12C6D868-50A2-4844-82A8-1814F0099D9B}" type="pres">
      <dgm:prSet presAssocID="{C0EF690F-452D-499E-95BB-A07082B57064}" presName="sp" presStyleCnt="0"/>
      <dgm:spPr/>
    </dgm:pt>
    <dgm:pt modelId="{0EA58206-9710-4F2B-A043-7DAE284CE282}" type="pres">
      <dgm:prSet presAssocID="{8DB55501-6E8F-40AB-9512-21EBEE446A8C}" presName="linNode" presStyleCnt="0"/>
      <dgm:spPr/>
    </dgm:pt>
    <dgm:pt modelId="{E74324EF-E3B7-41FE-B19F-EBBC8AC52D92}" type="pres">
      <dgm:prSet presAssocID="{8DB55501-6E8F-40AB-9512-21EBEE446A8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46A98D6-999D-4526-A58C-7F081008F731}" type="pres">
      <dgm:prSet presAssocID="{8DB55501-6E8F-40AB-9512-21EBEE446A8C}" presName="descendantText" presStyleLbl="alignAccFollowNode1" presStyleIdx="2" presStyleCnt="5">
        <dgm:presLayoutVars>
          <dgm:bulletEnabled val="1"/>
        </dgm:presLayoutVars>
      </dgm:prSet>
      <dgm:spPr/>
    </dgm:pt>
    <dgm:pt modelId="{B2C5C8FB-B6D6-4534-8E1D-81B1690B9EE2}" type="pres">
      <dgm:prSet presAssocID="{3AE7B33D-91E1-4A76-8FED-90EA80785D62}" presName="sp" presStyleCnt="0"/>
      <dgm:spPr/>
    </dgm:pt>
    <dgm:pt modelId="{29253232-2DFA-4A5B-A546-08D8AAEE7901}" type="pres">
      <dgm:prSet presAssocID="{7157EDE1-26CC-4F91-AB36-B168A6B059BE}" presName="linNode" presStyleCnt="0"/>
      <dgm:spPr/>
    </dgm:pt>
    <dgm:pt modelId="{C8E533EF-BB27-4746-88AD-32864BE1FD68}" type="pres">
      <dgm:prSet presAssocID="{7157EDE1-26CC-4F91-AB36-B168A6B059B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3FFBC1B-38F7-4915-BBA8-F09C55BD6534}" type="pres">
      <dgm:prSet presAssocID="{7157EDE1-26CC-4F91-AB36-B168A6B059BE}" presName="descendantText" presStyleLbl="alignAccFollowNode1" presStyleIdx="3" presStyleCnt="5">
        <dgm:presLayoutVars>
          <dgm:bulletEnabled val="1"/>
        </dgm:presLayoutVars>
      </dgm:prSet>
      <dgm:spPr/>
    </dgm:pt>
    <dgm:pt modelId="{C2E4E597-5282-4C53-AABB-A26DF97D51F2}" type="pres">
      <dgm:prSet presAssocID="{03976672-1356-4E18-A81E-DF0EA0DE3CF2}" presName="sp" presStyleCnt="0"/>
      <dgm:spPr/>
    </dgm:pt>
    <dgm:pt modelId="{A449F9AB-3B0D-409A-BACE-B74E02C2D765}" type="pres">
      <dgm:prSet presAssocID="{752D3873-9891-48AE-8D80-96F94C4B6C81}" presName="linNode" presStyleCnt="0"/>
      <dgm:spPr/>
    </dgm:pt>
    <dgm:pt modelId="{6B8A6BDB-FA23-4482-8559-DC206BBE4355}" type="pres">
      <dgm:prSet presAssocID="{752D3873-9891-48AE-8D80-96F94C4B6C8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C2D07EA-49C3-497D-A5EB-B93CCB67A6D9}" type="pres">
      <dgm:prSet presAssocID="{752D3873-9891-48AE-8D80-96F94C4B6C8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1941706-9EED-491B-9961-62EADF2109A8}" type="presOf" srcId="{752D3873-9891-48AE-8D80-96F94C4B6C81}" destId="{6B8A6BDB-FA23-4482-8559-DC206BBE4355}" srcOrd="0" destOrd="0" presId="urn:microsoft.com/office/officeart/2005/8/layout/vList5"/>
    <dgm:cxn modelId="{C58AC226-2FE5-4535-8E53-FF3913CF73BC}" srcId="{8DB55501-6E8F-40AB-9512-21EBEE446A8C}" destId="{7DA05A8E-59A9-4BCA-BFFA-E855416F618D}" srcOrd="0" destOrd="0" parTransId="{28E5574E-2039-4183-AB3C-891568D27465}" sibTransId="{782EE0EF-6B9B-4144-B2B6-90D61168BDE5}"/>
    <dgm:cxn modelId="{10073A27-BFB5-4B7F-9C2A-B05A419C4028}" type="presOf" srcId="{7DA05A8E-59A9-4BCA-BFFA-E855416F618D}" destId="{346A98D6-999D-4526-A58C-7F081008F731}" srcOrd="0" destOrd="0" presId="urn:microsoft.com/office/officeart/2005/8/layout/vList5"/>
    <dgm:cxn modelId="{B274A934-71CD-4939-B385-5A0C01D5C437}" srcId="{E6E692BC-F6BB-4DEC-BB25-BE87DF96472D}" destId="{07975C33-119E-4FD9-B30F-66BCEE8776ED}" srcOrd="1" destOrd="0" parTransId="{8C689914-4EC9-4F0C-95D4-E4DE5ADDF04E}" sibTransId="{C0EF690F-452D-499E-95BB-A07082B57064}"/>
    <dgm:cxn modelId="{750AD436-2230-4EC3-B085-F670DBFD1D62}" type="presOf" srcId="{0E3BC410-A738-4023-A1F7-6AFCE2A099B5}" destId="{3229B869-E2ED-4BE6-BD12-E946BFBCA405}" srcOrd="0" destOrd="0" presId="urn:microsoft.com/office/officeart/2005/8/layout/vList5"/>
    <dgm:cxn modelId="{5A07085B-83CB-4A8D-80EB-1DDBF4D44F77}" srcId="{07975C33-119E-4FD9-B30F-66BCEE8776ED}" destId="{DE6B6764-2EE7-4A8C-8999-BBB663832D8C}" srcOrd="0" destOrd="0" parTransId="{7F02442A-0D3B-4BEC-B64B-0AA2712893AF}" sibTransId="{C82DDF15-B845-4EF4-AD5A-A308D96F53F0}"/>
    <dgm:cxn modelId="{17626E5B-ABFB-46F2-9BB1-868C6F3507B2}" srcId="{E6E692BC-F6BB-4DEC-BB25-BE87DF96472D}" destId="{7157EDE1-26CC-4F91-AB36-B168A6B059BE}" srcOrd="3" destOrd="0" parTransId="{5731BFF0-21D4-4507-B39F-EC1933F48889}" sibTransId="{03976672-1356-4E18-A81E-DF0EA0DE3CF2}"/>
    <dgm:cxn modelId="{59D9F45D-D904-4BA1-BD65-3E09B08294E0}" type="presOf" srcId="{081B856D-387A-44F9-A3E2-F6B7ECD02B87}" destId="{CC2D07EA-49C3-497D-A5EB-B93CCB67A6D9}" srcOrd="0" destOrd="0" presId="urn:microsoft.com/office/officeart/2005/8/layout/vList5"/>
    <dgm:cxn modelId="{BFF87060-CB1F-4D89-A428-B0C72658B8F9}" type="presOf" srcId="{07975C33-119E-4FD9-B30F-66BCEE8776ED}" destId="{DD41797B-01C6-4233-807C-0029B6A19EEC}" srcOrd="0" destOrd="0" presId="urn:microsoft.com/office/officeart/2005/8/layout/vList5"/>
    <dgm:cxn modelId="{F5461D61-41D3-42AA-A5E5-F1A4A971AFA5}" srcId="{7157EDE1-26CC-4F91-AB36-B168A6B059BE}" destId="{A777444F-C4B2-48C5-85AE-1B4430CFD6A2}" srcOrd="0" destOrd="0" parTransId="{1384E881-28FB-4C1F-A4AE-776D70642F2E}" sibTransId="{ECBA22BA-9963-44D2-A1D5-42BD4C5D160F}"/>
    <dgm:cxn modelId="{38B5EB64-CE65-4A7F-A683-E3B4EB515A05}" type="presOf" srcId="{DE6B6764-2EE7-4A8C-8999-BBB663832D8C}" destId="{F4D2E60C-4200-4934-8EF1-588AFEA7BFA5}" srcOrd="0" destOrd="0" presId="urn:microsoft.com/office/officeart/2005/8/layout/vList5"/>
    <dgm:cxn modelId="{2872E166-EF95-404B-AE45-222450782036}" srcId="{E6E692BC-F6BB-4DEC-BB25-BE87DF96472D}" destId="{8DB55501-6E8F-40AB-9512-21EBEE446A8C}" srcOrd="2" destOrd="0" parTransId="{6ACA6B5D-270D-4AF8-BFDD-0BB53287FADA}" sibTransId="{3AE7B33D-91E1-4A76-8FED-90EA80785D62}"/>
    <dgm:cxn modelId="{BD3F3C6B-E04F-47E9-9031-3152321D7DE1}" type="presOf" srcId="{75412739-ABCD-44D2-AD03-29BF570968B2}" destId="{B3FFBC1B-38F7-4915-BBA8-F09C55BD6534}" srcOrd="0" destOrd="1" presId="urn:microsoft.com/office/officeart/2005/8/layout/vList5"/>
    <dgm:cxn modelId="{42383B4F-F473-4A1D-A6D6-28AF38EA1A54}" type="presOf" srcId="{A777444F-C4B2-48C5-85AE-1B4430CFD6A2}" destId="{B3FFBC1B-38F7-4915-BBA8-F09C55BD6534}" srcOrd="0" destOrd="0" presId="urn:microsoft.com/office/officeart/2005/8/layout/vList5"/>
    <dgm:cxn modelId="{2F70F474-7A28-450B-9852-EEB15145BA2C}" srcId="{35EE6A71-02DA-4FB5-8EF9-CA011FBF2795}" destId="{0E3BC410-A738-4023-A1F7-6AFCE2A099B5}" srcOrd="0" destOrd="0" parTransId="{E75FCF34-BAE1-4AB3-A189-64FF67C860FD}" sibTransId="{C6B01FE0-A227-428E-A8E5-EDBDC853FF25}"/>
    <dgm:cxn modelId="{6FCE8475-3E05-48FF-AD7F-07998CF7DDA5}" type="presOf" srcId="{E6E692BC-F6BB-4DEC-BB25-BE87DF96472D}" destId="{C4030AC1-30DA-413A-9F5A-3D2F9F19B869}" srcOrd="0" destOrd="0" presId="urn:microsoft.com/office/officeart/2005/8/layout/vList5"/>
    <dgm:cxn modelId="{41C72357-68F4-4945-8E38-1326E99A6FA3}" srcId="{7157EDE1-26CC-4F91-AB36-B168A6B059BE}" destId="{75412739-ABCD-44D2-AD03-29BF570968B2}" srcOrd="1" destOrd="0" parTransId="{A13A18C9-7874-4909-84C6-4803B4EBDB91}" sibTransId="{97D42F9D-C6DC-43F0-9383-150AEA8DA591}"/>
    <dgm:cxn modelId="{65302C7C-96D4-4B57-ADFF-36F05D6FB6A2}" type="presOf" srcId="{2BF0C2C6-2F64-47EE-A742-5EADC5168C82}" destId="{F4D2E60C-4200-4934-8EF1-588AFEA7BFA5}" srcOrd="0" destOrd="1" presId="urn:microsoft.com/office/officeart/2005/8/layout/vList5"/>
    <dgm:cxn modelId="{E272DE81-7752-4661-A9C7-F832DF057973}" type="presOf" srcId="{7157EDE1-26CC-4F91-AB36-B168A6B059BE}" destId="{C8E533EF-BB27-4746-88AD-32864BE1FD68}" srcOrd="0" destOrd="0" presId="urn:microsoft.com/office/officeart/2005/8/layout/vList5"/>
    <dgm:cxn modelId="{82E8128E-A3F8-4B47-867E-9D8E6F077B25}" srcId="{752D3873-9891-48AE-8D80-96F94C4B6C81}" destId="{081B856D-387A-44F9-A3E2-F6B7ECD02B87}" srcOrd="0" destOrd="0" parTransId="{872F88A9-BD6C-4363-80C4-347F69741F5A}" sibTransId="{834D6A1C-8B03-4F56-A938-63297C936B71}"/>
    <dgm:cxn modelId="{29C94B93-A429-4EC1-8B60-5261699BBEA9}" type="presOf" srcId="{8DB55501-6E8F-40AB-9512-21EBEE446A8C}" destId="{E74324EF-E3B7-41FE-B19F-EBBC8AC52D92}" srcOrd="0" destOrd="0" presId="urn:microsoft.com/office/officeart/2005/8/layout/vList5"/>
    <dgm:cxn modelId="{6EDB54A3-88D5-4079-9D0B-0E9FB37F96F5}" srcId="{07975C33-119E-4FD9-B30F-66BCEE8776ED}" destId="{2BF0C2C6-2F64-47EE-A742-5EADC5168C82}" srcOrd="1" destOrd="0" parTransId="{3FF96D57-719E-41EF-BC88-F218C7C85EAB}" sibTransId="{971C3D52-1021-46D9-B3D5-A83331F897FE}"/>
    <dgm:cxn modelId="{779789A4-CCEF-46F5-BF1D-3B9EA84B9C27}" srcId="{E6E692BC-F6BB-4DEC-BB25-BE87DF96472D}" destId="{35EE6A71-02DA-4FB5-8EF9-CA011FBF2795}" srcOrd="0" destOrd="0" parTransId="{23061F9A-1025-4766-BFBE-E243C1EFD968}" sibTransId="{75C538B0-A8DE-4B89-B30A-E4757D1338E8}"/>
    <dgm:cxn modelId="{8CDA09B4-896D-4E76-94F8-4A129E856AC1}" srcId="{E6E692BC-F6BB-4DEC-BB25-BE87DF96472D}" destId="{752D3873-9891-48AE-8D80-96F94C4B6C81}" srcOrd="4" destOrd="0" parTransId="{D456DBCD-BF18-4800-A3E9-38CDF8E4FD6C}" sibTransId="{E8A60D9A-7560-4611-88D2-932E4793E919}"/>
    <dgm:cxn modelId="{547CF6F5-51CC-4753-A95B-158F3AAAFD87}" type="presOf" srcId="{35EE6A71-02DA-4FB5-8EF9-CA011FBF2795}" destId="{714AEA1E-7B57-4212-BF04-A96A54BD1DA5}" srcOrd="0" destOrd="0" presId="urn:microsoft.com/office/officeart/2005/8/layout/vList5"/>
    <dgm:cxn modelId="{115B86C8-474C-412C-BBC2-B2516259B07A}" type="presParOf" srcId="{C4030AC1-30DA-413A-9F5A-3D2F9F19B869}" destId="{03BCEA08-3B47-4CAF-B582-1D74AFDBFAF6}" srcOrd="0" destOrd="0" presId="urn:microsoft.com/office/officeart/2005/8/layout/vList5"/>
    <dgm:cxn modelId="{041CF427-F9C4-433E-B158-42ECDFD862DA}" type="presParOf" srcId="{03BCEA08-3B47-4CAF-B582-1D74AFDBFAF6}" destId="{714AEA1E-7B57-4212-BF04-A96A54BD1DA5}" srcOrd="0" destOrd="0" presId="urn:microsoft.com/office/officeart/2005/8/layout/vList5"/>
    <dgm:cxn modelId="{8E4C132A-F0C1-4C63-AC9A-90CF15B58C09}" type="presParOf" srcId="{03BCEA08-3B47-4CAF-B582-1D74AFDBFAF6}" destId="{3229B869-E2ED-4BE6-BD12-E946BFBCA405}" srcOrd="1" destOrd="0" presId="urn:microsoft.com/office/officeart/2005/8/layout/vList5"/>
    <dgm:cxn modelId="{9007FF7D-0FB9-4F28-9562-DF7E2C80BB5A}" type="presParOf" srcId="{C4030AC1-30DA-413A-9F5A-3D2F9F19B869}" destId="{1CEF8A56-9A1C-43DA-A8A0-CBF19416A01B}" srcOrd="1" destOrd="0" presId="urn:microsoft.com/office/officeart/2005/8/layout/vList5"/>
    <dgm:cxn modelId="{5898DE19-FC94-4B1D-BBB3-293FB43A5384}" type="presParOf" srcId="{C4030AC1-30DA-413A-9F5A-3D2F9F19B869}" destId="{12E8F9D7-6714-4546-9557-78BF6B2C4463}" srcOrd="2" destOrd="0" presId="urn:microsoft.com/office/officeart/2005/8/layout/vList5"/>
    <dgm:cxn modelId="{C1745517-9AA4-4B94-A4BD-8EF0EEE1D42D}" type="presParOf" srcId="{12E8F9D7-6714-4546-9557-78BF6B2C4463}" destId="{DD41797B-01C6-4233-807C-0029B6A19EEC}" srcOrd="0" destOrd="0" presId="urn:microsoft.com/office/officeart/2005/8/layout/vList5"/>
    <dgm:cxn modelId="{25E4D13C-E63E-4C8A-B459-241C06D1D723}" type="presParOf" srcId="{12E8F9D7-6714-4546-9557-78BF6B2C4463}" destId="{F4D2E60C-4200-4934-8EF1-588AFEA7BFA5}" srcOrd="1" destOrd="0" presId="urn:microsoft.com/office/officeart/2005/8/layout/vList5"/>
    <dgm:cxn modelId="{7EC03EDD-0C8D-4E9E-BD23-6D23E40EBBAC}" type="presParOf" srcId="{C4030AC1-30DA-413A-9F5A-3D2F9F19B869}" destId="{12C6D868-50A2-4844-82A8-1814F0099D9B}" srcOrd="3" destOrd="0" presId="urn:microsoft.com/office/officeart/2005/8/layout/vList5"/>
    <dgm:cxn modelId="{17FB689D-37B5-4129-963F-E75F30074B39}" type="presParOf" srcId="{C4030AC1-30DA-413A-9F5A-3D2F9F19B869}" destId="{0EA58206-9710-4F2B-A043-7DAE284CE282}" srcOrd="4" destOrd="0" presId="urn:microsoft.com/office/officeart/2005/8/layout/vList5"/>
    <dgm:cxn modelId="{69D72528-B22B-4DE1-A2BC-F075F9FF8C38}" type="presParOf" srcId="{0EA58206-9710-4F2B-A043-7DAE284CE282}" destId="{E74324EF-E3B7-41FE-B19F-EBBC8AC52D92}" srcOrd="0" destOrd="0" presId="urn:microsoft.com/office/officeart/2005/8/layout/vList5"/>
    <dgm:cxn modelId="{36EBAC4C-499B-45C3-8789-BDDCBB0C779B}" type="presParOf" srcId="{0EA58206-9710-4F2B-A043-7DAE284CE282}" destId="{346A98D6-999D-4526-A58C-7F081008F731}" srcOrd="1" destOrd="0" presId="urn:microsoft.com/office/officeart/2005/8/layout/vList5"/>
    <dgm:cxn modelId="{4A15B05B-E2B2-4267-94A7-08C1A416712C}" type="presParOf" srcId="{C4030AC1-30DA-413A-9F5A-3D2F9F19B869}" destId="{B2C5C8FB-B6D6-4534-8E1D-81B1690B9EE2}" srcOrd="5" destOrd="0" presId="urn:microsoft.com/office/officeart/2005/8/layout/vList5"/>
    <dgm:cxn modelId="{F8E267BB-12F9-41C5-BA81-6155CF5D4CBB}" type="presParOf" srcId="{C4030AC1-30DA-413A-9F5A-3D2F9F19B869}" destId="{29253232-2DFA-4A5B-A546-08D8AAEE7901}" srcOrd="6" destOrd="0" presId="urn:microsoft.com/office/officeart/2005/8/layout/vList5"/>
    <dgm:cxn modelId="{077AA3F3-6620-4C5E-949B-6F908B520219}" type="presParOf" srcId="{29253232-2DFA-4A5B-A546-08D8AAEE7901}" destId="{C8E533EF-BB27-4746-88AD-32864BE1FD68}" srcOrd="0" destOrd="0" presId="urn:microsoft.com/office/officeart/2005/8/layout/vList5"/>
    <dgm:cxn modelId="{288B1162-DF6F-4CE5-A320-AE941FE48C0F}" type="presParOf" srcId="{29253232-2DFA-4A5B-A546-08D8AAEE7901}" destId="{B3FFBC1B-38F7-4915-BBA8-F09C55BD6534}" srcOrd="1" destOrd="0" presId="urn:microsoft.com/office/officeart/2005/8/layout/vList5"/>
    <dgm:cxn modelId="{36FD548C-696D-41B6-B823-AEA41A2CDC38}" type="presParOf" srcId="{C4030AC1-30DA-413A-9F5A-3D2F9F19B869}" destId="{C2E4E597-5282-4C53-AABB-A26DF97D51F2}" srcOrd="7" destOrd="0" presId="urn:microsoft.com/office/officeart/2005/8/layout/vList5"/>
    <dgm:cxn modelId="{9129462C-A725-4DF8-9424-1EEFFBF9F37B}" type="presParOf" srcId="{C4030AC1-30DA-413A-9F5A-3D2F9F19B869}" destId="{A449F9AB-3B0D-409A-BACE-B74E02C2D765}" srcOrd="8" destOrd="0" presId="urn:microsoft.com/office/officeart/2005/8/layout/vList5"/>
    <dgm:cxn modelId="{4CC18036-7455-4628-89AD-496AA46027E9}" type="presParOf" srcId="{A449F9AB-3B0D-409A-BACE-B74E02C2D765}" destId="{6B8A6BDB-FA23-4482-8559-DC206BBE4355}" srcOrd="0" destOrd="0" presId="urn:microsoft.com/office/officeart/2005/8/layout/vList5"/>
    <dgm:cxn modelId="{9C8E6E7D-335C-4DD3-9B4D-8A10DA11605D}" type="presParOf" srcId="{A449F9AB-3B0D-409A-BACE-B74E02C2D765}" destId="{CC2D07EA-49C3-497D-A5EB-B93CCB67A6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716F9A-F3AF-4DD1-AA29-ADDC8C95D08B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1FB243A-97B3-4C87-8199-4E71FBC3C6CA}">
      <dgm:prSet phldrT="[Text]" custT="1"/>
      <dgm:spPr>
        <a:solidFill>
          <a:schemeClr val="bg1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rPr>
            <a:t>Long-Term Financial Sustainability </a:t>
          </a:r>
        </a:p>
      </dgm:t>
    </dgm:pt>
    <dgm:pt modelId="{B5651CFB-8442-45FD-B9E9-7B8B4894B766}" type="parTrans" cxnId="{81C1DD9E-6225-437A-8473-5A2C5C32782D}">
      <dgm:prSet/>
      <dgm:spPr/>
      <dgm:t>
        <a:bodyPr/>
        <a:lstStyle/>
        <a:p>
          <a:endParaRPr lang="en-US" sz="2000" b="1"/>
        </a:p>
      </dgm:t>
    </dgm:pt>
    <dgm:pt modelId="{9675029F-62CD-453E-BD9F-22D741055ACE}" type="sibTrans" cxnId="{81C1DD9E-6225-437A-8473-5A2C5C32782D}">
      <dgm:prSet/>
      <dgm:spPr/>
      <dgm:t>
        <a:bodyPr/>
        <a:lstStyle/>
        <a:p>
          <a:endParaRPr lang="en-US" sz="2000" b="1"/>
        </a:p>
      </dgm:t>
    </dgm:pt>
    <dgm:pt modelId="{38B2C973-322C-441C-B744-8EED93AEC30D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Meeting Financial Metrics</a:t>
          </a:r>
        </a:p>
      </dgm:t>
    </dgm:pt>
    <dgm:pt modelId="{17544E51-09A8-4B4A-8BDA-C2C94858D9EA}" type="parTrans" cxnId="{F9109252-9518-4DFE-A8CD-5DEFDBBB4C3B}">
      <dgm:prSet/>
      <dgm:spPr/>
      <dgm:t>
        <a:bodyPr/>
        <a:lstStyle/>
        <a:p>
          <a:endParaRPr lang="en-US" sz="2000" b="1"/>
        </a:p>
      </dgm:t>
    </dgm:pt>
    <dgm:pt modelId="{FA1269C3-CFB3-4CE0-9B1B-C90745093FD5}" type="sibTrans" cxnId="{F9109252-9518-4DFE-A8CD-5DEFDBBB4C3B}">
      <dgm:prSet/>
      <dgm:spPr/>
      <dgm:t>
        <a:bodyPr/>
        <a:lstStyle/>
        <a:p>
          <a:endParaRPr lang="en-US" sz="2000" b="1"/>
        </a:p>
      </dgm:t>
    </dgm:pt>
    <dgm:pt modelId="{C4113B83-2A3E-4EF9-BA43-E7A832327CAA}">
      <dgm:prSet phldrT="[Text]" custT="1"/>
      <dgm:spPr>
        <a:solidFill>
          <a:schemeClr val="accent1">
            <a:lumMod val="60000"/>
            <a:lumOff val="40000"/>
          </a:schemeClr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Prudent Funding of Annual Renewal and Replacement </a:t>
          </a:r>
        </a:p>
      </dgm:t>
    </dgm:pt>
    <dgm:pt modelId="{97C4E4EE-C73B-41C2-92CC-AB9148A412F5}" type="parTrans" cxnId="{E1F671D0-6F40-477E-B839-D6B0E12EF778}">
      <dgm:prSet/>
      <dgm:spPr/>
      <dgm:t>
        <a:bodyPr/>
        <a:lstStyle/>
        <a:p>
          <a:endParaRPr lang="en-US" sz="2000" b="1"/>
        </a:p>
      </dgm:t>
    </dgm:pt>
    <dgm:pt modelId="{00AB081E-551F-45F5-9AB6-A8FB6BB314AF}" type="sibTrans" cxnId="{E1F671D0-6F40-477E-B839-D6B0E12EF778}">
      <dgm:prSet/>
      <dgm:spPr/>
      <dgm:t>
        <a:bodyPr/>
        <a:lstStyle/>
        <a:p>
          <a:endParaRPr lang="en-US" sz="2000" b="1"/>
        </a:p>
      </dgm:t>
    </dgm:pt>
    <dgm:pt modelId="{0CBC5ABC-B4C5-4755-B7E1-4CA200CB93D5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Levels of Service</a:t>
          </a:r>
        </a:p>
      </dgm:t>
    </dgm:pt>
    <dgm:pt modelId="{EDD58DAC-95EC-435F-8818-D6F7386D9E6A}" type="parTrans" cxnId="{0F2EF5C8-EEB9-4E71-932E-1E06F7C2187D}">
      <dgm:prSet/>
      <dgm:spPr/>
      <dgm:t>
        <a:bodyPr/>
        <a:lstStyle/>
        <a:p>
          <a:endParaRPr lang="en-US" sz="2000" b="1"/>
        </a:p>
      </dgm:t>
    </dgm:pt>
    <dgm:pt modelId="{3AA4122B-39B3-4D22-A4FA-CCA8197E3FD1}" type="sibTrans" cxnId="{0F2EF5C8-EEB9-4E71-932E-1E06F7C2187D}">
      <dgm:prSet/>
      <dgm:spPr/>
      <dgm:t>
        <a:bodyPr/>
        <a:lstStyle/>
        <a:p>
          <a:endParaRPr lang="en-US" sz="2000" b="1"/>
        </a:p>
      </dgm:t>
    </dgm:pt>
    <dgm:pt modelId="{08609326-DD7A-435D-A3F3-DF8393C0487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Use of Growth Related Charges</a:t>
          </a:r>
        </a:p>
      </dgm:t>
    </dgm:pt>
    <dgm:pt modelId="{8A6D2DBA-C3EA-45C2-AC0C-0D75AEA392F5}" type="parTrans" cxnId="{7473CC67-075F-4902-9EED-E137EA4E95B4}">
      <dgm:prSet/>
      <dgm:spPr/>
      <dgm:t>
        <a:bodyPr/>
        <a:lstStyle/>
        <a:p>
          <a:endParaRPr lang="en-US" sz="2000" b="1"/>
        </a:p>
      </dgm:t>
    </dgm:pt>
    <dgm:pt modelId="{4B5B965A-B373-4EEE-8A49-287D16FB93E4}" type="sibTrans" cxnId="{7473CC67-075F-4902-9EED-E137EA4E95B4}">
      <dgm:prSet/>
      <dgm:spPr/>
      <dgm:t>
        <a:bodyPr/>
        <a:lstStyle/>
        <a:p>
          <a:endParaRPr lang="en-US" sz="2000" b="1"/>
        </a:p>
      </dgm:t>
    </dgm:pt>
    <dgm:pt modelId="{EB511FDC-50BC-4072-A180-8D3BAF0BB159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Debt service coverage ratio</a:t>
          </a:r>
        </a:p>
      </dgm:t>
    </dgm:pt>
    <dgm:pt modelId="{790A120B-7DBB-42C1-A0E2-DD1629AC5F10}" type="parTrans" cxnId="{AC617800-4EB9-4C41-B63E-E67B260F668A}">
      <dgm:prSet/>
      <dgm:spPr/>
      <dgm:t>
        <a:bodyPr/>
        <a:lstStyle/>
        <a:p>
          <a:endParaRPr lang="en-US" sz="2000" b="1"/>
        </a:p>
      </dgm:t>
    </dgm:pt>
    <dgm:pt modelId="{9F6B3448-F094-4D12-BE9D-E8B512B6FDCF}" type="sibTrans" cxnId="{AC617800-4EB9-4C41-B63E-E67B260F668A}">
      <dgm:prSet/>
      <dgm:spPr/>
      <dgm:t>
        <a:bodyPr/>
        <a:lstStyle/>
        <a:p>
          <a:endParaRPr lang="en-US" sz="2000" b="1"/>
        </a:p>
      </dgm:t>
    </dgm:pt>
    <dgm:pt modelId="{DC548FDF-8C52-40F7-BC41-F868EE440D92}">
      <dgm:prSet custT="1"/>
      <dgm:spPr>
        <a:solidFill>
          <a:schemeClr val="accent1">
            <a:lumMod val="60000"/>
            <a:lumOff val="40000"/>
          </a:schemeClr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Annual depreciation expense</a:t>
          </a:r>
        </a:p>
      </dgm:t>
    </dgm:pt>
    <dgm:pt modelId="{088BBEBD-0FEE-48FE-B72B-462963E9D252}" type="parTrans" cxnId="{7D8A4636-31A0-45AB-A974-38C37ECB1E9E}">
      <dgm:prSet/>
      <dgm:spPr/>
      <dgm:t>
        <a:bodyPr/>
        <a:lstStyle/>
        <a:p>
          <a:endParaRPr lang="en-US" sz="2000" b="1"/>
        </a:p>
      </dgm:t>
    </dgm:pt>
    <dgm:pt modelId="{7536A5BC-B2BE-470A-B0BD-749C21343225}" type="sibTrans" cxnId="{7D8A4636-31A0-45AB-A974-38C37ECB1E9E}">
      <dgm:prSet/>
      <dgm:spPr/>
      <dgm:t>
        <a:bodyPr/>
        <a:lstStyle/>
        <a:p>
          <a:endParaRPr lang="en-US" sz="2000" b="1"/>
        </a:p>
      </dgm:t>
    </dgm:pt>
    <dgm:pt modelId="{3EE6C9DB-239C-4FA3-91F1-40F9FF9F9181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Projection of future O&amp;M</a:t>
          </a:r>
        </a:p>
      </dgm:t>
    </dgm:pt>
    <dgm:pt modelId="{39EEB297-2706-4BBA-969C-4ACF86078CC9}" type="parTrans" cxnId="{B06632C7-A882-43DF-A129-EDCFA23EF4A9}">
      <dgm:prSet/>
      <dgm:spPr/>
      <dgm:t>
        <a:bodyPr/>
        <a:lstStyle/>
        <a:p>
          <a:endParaRPr lang="en-US" sz="2000" b="1"/>
        </a:p>
      </dgm:t>
    </dgm:pt>
    <dgm:pt modelId="{3D294105-56DC-4996-8F69-E71BA00C9AEF}" type="sibTrans" cxnId="{B06632C7-A882-43DF-A129-EDCFA23EF4A9}">
      <dgm:prSet/>
      <dgm:spPr/>
      <dgm:t>
        <a:bodyPr/>
        <a:lstStyle/>
        <a:p>
          <a:endParaRPr lang="en-US" sz="2000" b="1"/>
        </a:p>
      </dgm:t>
    </dgm:pt>
    <dgm:pt modelId="{EA7E9632-C2B3-4FE5-956A-94363CE7A79A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Capital infrastructure needs</a:t>
          </a:r>
        </a:p>
      </dgm:t>
    </dgm:pt>
    <dgm:pt modelId="{94425C51-9B20-4A0D-AE34-8C65828ADF64}" type="parTrans" cxnId="{C8FD5E82-B8D0-4B7C-8A06-739BE41261BB}">
      <dgm:prSet/>
      <dgm:spPr/>
      <dgm:t>
        <a:bodyPr/>
        <a:lstStyle/>
        <a:p>
          <a:endParaRPr lang="en-US"/>
        </a:p>
      </dgm:t>
    </dgm:pt>
    <dgm:pt modelId="{6143BB42-D229-4B3D-B72B-0D1E05DC34A2}" type="sibTrans" cxnId="{C8FD5E82-B8D0-4B7C-8A06-739BE41261BB}">
      <dgm:prSet/>
      <dgm:spPr/>
      <dgm:t>
        <a:bodyPr/>
        <a:lstStyle/>
        <a:p>
          <a:endParaRPr lang="en-US"/>
        </a:p>
      </dgm:t>
    </dgm:pt>
    <dgm:pt modelId="{F70DD7C2-ABF5-4135-9DD9-E7A892AEE94E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Target ending reserve balances</a:t>
          </a:r>
        </a:p>
      </dgm:t>
    </dgm:pt>
    <dgm:pt modelId="{3E48F84F-01AB-4B11-9763-C30C4332D290}" type="parTrans" cxnId="{EBA838DE-5162-48D5-9593-B70A9CDD6E28}">
      <dgm:prSet/>
      <dgm:spPr/>
      <dgm:t>
        <a:bodyPr/>
        <a:lstStyle/>
        <a:p>
          <a:endParaRPr lang="en-US"/>
        </a:p>
      </dgm:t>
    </dgm:pt>
    <dgm:pt modelId="{998605F3-01E6-44C4-9D68-4360EE689DD9}" type="sibTrans" cxnId="{EBA838DE-5162-48D5-9593-B70A9CDD6E28}">
      <dgm:prSet/>
      <dgm:spPr/>
      <dgm:t>
        <a:bodyPr/>
        <a:lstStyle/>
        <a:p>
          <a:endParaRPr lang="en-US"/>
        </a:p>
      </dgm:t>
    </dgm:pt>
    <dgm:pt modelId="{950B7B3B-F3F2-47C7-876E-8FBE034F2FFE}">
      <dgm:prSet custT="1"/>
      <dgm:spPr>
        <a:solidFill>
          <a:schemeClr val="accent1">
            <a:lumMod val="60000"/>
            <a:lumOff val="40000"/>
          </a:schemeClr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Future replacement needs</a:t>
          </a:r>
        </a:p>
      </dgm:t>
    </dgm:pt>
    <dgm:pt modelId="{EF889E5E-DD84-48CC-997D-C9FC09F13ECF}" type="parTrans" cxnId="{3C162AF4-EA00-4647-ABC0-3F7D61AB09E8}">
      <dgm:prSet/>
      <dgm:spPr/>
      <dgm:t>
        <a:bodyPr/>
        <a:lstStyle/>
        <a:p>
          <a:endParaRPr lang="en-US"/>
        </a:p>
      </dgm:t>
    </dgm:pt>
    <dgm:pt modelId="{95000B7B-76F4-47AB-B329-FE3239AAC249}" type="sibTrans" cxnId="{3C162AF4-EA00-4647-ABC0-3F7D61AB09E8}">
      <dgm:prSet/>
      <dgm:spPr/>
      <dgm:t>
        <a:bodyPr/>
        <a:lstStyle/>
        <a:p>
          <a:endParaRPr lang="en-US"/>
        </a:p>
      </dgm:t>
    </dgm:pt>
    <dgm:pt modelId="{EA02F971-9B92-4CB2-8FC4-9C46E854F50A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Methodology and approach</a:t>
          </a:r>
        </a:p>
      </dgm:t>
    </dgm:pt>
    <dgm:pt modelId="{E4E8AECC-DA1C-4CE4-ABF4-AA34870208C2}" type="parTrans" cxnId="{40994D09-F6AE-4DC1-A3DA-43658C7D3674}">
      <dgm:prSet/>
      <dgm:spPr/>
      <dgm:t>
        <a:bodyPr/>
        <a:lstStyle/>
        <a:p>
          <a:endParaRPr lang="en-US"/>
        </a:p>
      </dgm:t>
    </dgm:pt>
    <dgm:pt modelId="{23758F58-1C84-4AB7-BCFD-EA09B1870753}" type="sibTrans" cxnId="{40994D09-F6AE-4DC1-A3DA-43658C7D3674}">
      <dgm:prSet/>
      <dgm:spPr/>
      <dgm:t>
        <a:bodyPr/>
        <a:lstStyle/>
        <a:p>
          <a:endParaRPr lang="en-US"/>
        </a:p>
      </dgm:t>
    </dgm:pt>
    <dgm:pt modelId="{339DC45B-F133-4B88-8107-C8F482020850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Use of long-term debt</a:t>
          </a:r>
        </a:p>
      </dgm:t>
    </dgm:pt>
    <dgm:pt modelId="{6DDCD22A-4DC3-4D8C-B86A-718EF4303122}" type="parTrans" cxnId="{521E2076-3DCE-45B1-8CB5-F98609539AB7}">
      <dgm:prSet/>
      <dgm:spPr/>
      <dgm:t>
        <a:bodyPr/>
        <a:lstStyle/>
        <a:p>
          <a:endParaRPr lang="en-US"/>
        </a:p>
      </dgm:t>
    </dgm:pt>
    <dgm:pt modelId="{745EED1D-0FEC-4CC3-9AF8-FB0DABFF9778}" type="sibTrans" cxnId="{521E2076-3DCE-45B1-8CB5-F98609539AB7}">
      <dgm:prSet/>
      <dgm:spPr/>
      <dgm:t>
        <a:bodyPr/>
        <a:lstStyle/>
        <a:p>
          <a:endParaRPr lang="en-US"/>
        </a:p>
      </dgm:t>
    </dgm:pt>
    <dgm:pt modelId="{3EEB9EE3-F20B-4CAE-80C4-A335ACB9FC20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Additional programs/practices</a:t>
          </a:r>
        </a:p>
      </dgm:t>
    </dgm:pt>
    <dgm:pt modelId="{4ECE59DD-F36B-4164-AD1B-52ACC6C9318C}" type="parTrans" cxnId="{F6F109EE-0D36-4B25-934F-114D482F55D7}">
      <dgm:prSet/>
      <dgm:spPr/>
      <dgm:t>
        <a:bodyPr/>
        <a:lstStyle/>
        <a:p>
          <a:endParaRPr lang="en-US"/>
        </a:p>
      </dgm:t>
    </dgm:pt>
    <dgm:pt modelId="{92FFA68F-DE49-45A9-9CF5-011A6686D087}" type="sibTrans" cxnId="{F6F109EE-0D36-4B25-934F-114D482F55D7}">
      <dgm:prSet/>
      <dgm:spPr/>
      <dgm:t>
        <a:bodyPr/>
        <a:lstStyle/>
        <a:p>
          <a:endParaRPr lang="en-US"/>
        </a:p>
      </dgm:t>
    </dgm:pt>
    <dgm:pt modelId="{61933B18-CA86-4841-A15F-2A3BBC1D5C2A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Capacity/expansion projects</a:t>
          </a:r>
        </a:p>
      </dgm:t>
    </dgm:pt>
    <dgm:pt modelId="{58FE4301-00A2-45A3-8696-BB7198E8EE62}" type="sibTrans" cxnId="{0E6A4C48-1D9C-4FBB-BB6A-58AF77DEDDC5}">
      <dgm:prSet/>
      <dgm:spPr/>
      <dgm:t>
        <a:bodyPr/>
        <a:lstStyle/>
        <a:p>
          <a:endParaRPr lang="en-US"/>
        </a:p>
      </dgm:t>
    </dgm:pt>
    <dgm:pt modelId="{A8BFDA7A-B2EB-4BF2-9D36-E3D404A0BC38}" type="parTrans" cxnId="{0E6A4C48-1D9C-4FBB-BB6A-58AF77DEDDC5}">
      <dgm:prSet/>
      <dgm:spPr/>
      <dgm:t>
        <a:bodyPr/>
        <a:lstStyle/>
        <a:p>
          <a:endParaRPr lang="en-US"/>
        </a:p>
      </dgm:t>
    </dgm:pt>
    <dgm:pt modelId="{D2E88499-CA37-44FB-8676-B3A3A3021523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Capacity/expansion related debt service</a:t>
          </a:r>
        </a:p>
      </dgm:t>
    </dgm:pt>
    <dgm:pt modelId="{DB9D2036-F326-4AE6-BA90-CB879C2E0158}" type="parTrans" cxnId="{8473AEDB-49CF-4720-BC39-9CBD2D33B77B}">
      <dgm:prSet/>
      <dgm:spPr/>
      <dgm:t>
        <a:bodyPr/>
        <a:lstStyle/>
        <a:p>
          <a:endParaRPr lang="en-US"/>
        </a:p>
      </dgm:t>
    </dgm:pt>
    <dgm:pt modelId="{A38E0487-B8A0-44CC-BE69-9B1C49439C5D}" type="sibTrans" cxnId="{8473AEDB-49CF-4720-BC39-9CBD2D33B77B}">
      <dgm:prSet/>
      <dgm:spPr/>
      <dgm:t>
        <a:bodyPr/>
        <a:lstStyle/>
        <a:p>
          <a:endParaRPr lang="en-US"/>
        </a:p>
      </dgm:t>
    </dgm:pt>
    <dgm:pt modelId="{0A1A49E7-8341-48AE-BED6-1C44D15729CA}" type="pres">
      <dgm:prSet presAssocID="{A4716F9A-F3AF-4DD1-AA29-ADDC8C95D08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C186F0-F7C7-471B-B6DE-016B2A95B774}" type="pres">
      <dgm:prSet presAssocID="{A4716F9A-F3AF-4DD1-AA29-ADDC8C95D08B}" presName="matrix" presStyleCnt="0"/>
      <dgm:spPr/>
    </dgm:pt>
    <dgm:pt modelId="{259633D4-BD22-4A93-BCDB-C1727A7C8FBD}" type="pres">
      <dgm:prSet presAssocID="{A4716F9A-F3AF-4DD1-AA29-ADDC8C95D08B}" presName="tile1" presStyleLbl="node1" presStyleIdx="0" presStyleCnt="4"/>
      <dgm:spPr/>
    </dgm:pt>
    <dgm:pt modelId="{58EDE0FD-8F6D-468F-BAF5-60605D33670A}" type="pres">
      <dgm:prSet presAssocID="{A4716F9A-F3AF-4DD1-AA29-ADDC8C95D0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4BDBC9A-FA36-40F5-8206-33DEA0C4D7FB}" type="pres">
      <dgm:prSet presAssocID="{A4716F9A-F3AF-4DD1-AA29-ADDC8C95D08B}" presName="tile2" presStyleLbl="node1" presStyleIdx="1" presStyleCnt="4" custLinFactNeighborX="342" custLinFactNeighborY="-5368"/>
      <dgm:spPr/>
    </dgm:pt>
    <dgm:pt modelId="{4A42F27B-CF40-467E-835A-61C6761183AC}" type="pres">
      <dgm:prSet presAssocID="{A4716F9A-F3AF-4DD1-AA29-ADDC8C95D0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0317FFE-6084-4DD1-872E-5AF3F3D67D40}" type="pres">
      <dgm:prSet presAssocID="{A4716F9A-F3AF-4DD1-AA29-ADDC8C95D08B}" presName="tile3" presStyleLbl="node1" presStyleIdx="2" presStyleCnt="4"/>
      <dgm:spPr/>
    </dgm:pt>
    <dgm:pt modelId="{C79415F5-BA86-4E4B-A8FE-7BF299A0C9C1}" type="pres">
      <dgm:prSet presAssocID="{A4716F9A-F3AF-4DD1-AA29-ADDC8C95D0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E2DCA1-8F3A-4B27-A65B-E4C9BD5E2EB0}" type="pres">
      <dgm:prSet presAssocID="{A4716F9A-F3AF-4DD1-AA29-ADDC8C95D08B}" presName="tile4" presStyleLbl="node1" presStyleIdx="3" presStyleCnt="4"/>
      <dgm:spPr/>
    </dgm:pt>
    <dgm:pt modelId="{D3066FAD-550B-4CC7-B308-A0003E7CE42D}" type="pres">
      <dgm:prSet presAssocID="{A4716F9A-F3AF-4DD1-AA29-ADDC8C95D0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DF8632D-0D8D-4F62-B01E-F1B4756A3BC6}" type="pres">
      <dgm:prSet presAssocID="{A4716F9A-F3AF-4DD1-AA29-ADDC8C95D08B}" presName="centerTile" presStyleLbl="fgShp" presStyleIdx="0" presStyleCnt="1" custScaleX="125382" custScaleY="109539" custLinFactNeighborY="-5672">
        <dgm:presLayoutVars>
          <dgm:chMax val="0"/>
          <dgm:chPref val="0"/>
        </dgm:presLayoutVars>
      </dgm:prSet>
      <dgm:spPr/>
    </dgm:pt>
  </dgm:ptLst>
  <dgm:cxnLst>
    <dgm:cxn modelId="{AC617800-4EB9-4C41-B63E-E67B260F668A}" srcId="{38B2C973-322C-441C-B744-8EED93AEC30D}" destId="{EB511FDC-50BC-4072-A180-8D3BAF0BB159}" srcOrd="0" destOrd="0" parTransId="{790A120B-7DBB-42C1-A0E2-DD1629AC5F10}" sibTransId="{9F6B3448-F094-4D12-BE9D-E8B512B6FDCF}"/>
    <dgm:cxn modelId="{C10A0202-7D30-4158-A805-ACFD01C6ACB7}" type="presOf" srcId="{EA7E9632-C2B3-4FE5-956A-94363CE7A79A}" destId="{C0317FFE-6084-4DD1-872E-5AF3F3D67D40}" srcOrd="0" destOrd="3" presId="urn:microsoft.com/office/officeart/2005/8/layout/matrix1"/>
    <dgm:cxn modelId="{40994D09-F6AE-4DC1-A3DA-43658C7D3674}" srcId="{38B2C973-322C-441C-B744-8EED93AEC30D}" destId="{EA02F971-9B92-4CB2-8FC4-9C46E854F50A}" srcOrd="2" destOrd="0" parTransId="{E4E8AECC-DA1C-4CE4-ABF4-AA34870208C2}" sibTransId="{23758F58-1C84-4AB7-BCFD-EA09B1870753}"/>
    <dgm:cxn modelId="{FE8CFD0F-DCA8-44FA-BA02-922E727A6687}" type="presOf" srcId="{EA02F971-9B92-4CB2-8FC4-9C46E854F50A}" destId="{58EDE0FD-8F6D-468F-BAF5-60605D33670A}" srcOrd="1" destOrd="3" presId="urn:microsoft.com/office/officeart/2005/8/layout/matrix1"/>
    <dgm:cxn modelId="{3D340017-03EF-4B86-92BF-2D9EC7B45CD8}" type="presOf" srcId="{950B7B3B-F3F2-47C7-876E-8FBE034F2FFE}" destId="{4A42F27B-CF40-467E-835A-61C6761183AC}" srcOrd="1" destOrd="2" presId="urn:microsoft.com/office/officeart/2005/8/layout/matrix1"/>
    <dgm:cxn modelId="{11564918-03D4-439B-AB99-3DD859ED9328}" type="presOf" srcId="{61933B18-CA86-4841-A15F-2A3BBC1D5C2A}" destId="{D3066FAD-550B-4CC7-B308-A0003E7CE42D}" srcOrd="1" destOrd="1" presId="urn:microsoft.com/office/officeart/2005/8/layout/matrix1"/>
    <dgm:cxn modelId="{1330C722-D6E4-46B7-8427-940A5235124F}" type="presOf" srcId="{3EE6C9DB-239C-4FA3-91F1-40F9FF9F9181}" destId="{C79415F5-BA86-4E4B-A8FE-7BF299A0C9C1}" srcOrd="1" destOrd="1" presId="urn:microsoft.com/office/officeart/2005/8/layout/matrix1"/>
    <dgm:cxn modelId="{E496AD27-F373-41EE-B38F-3373BC920603}" type="presOf" srcId="{C4113B83-2A3E-4EF9-BA43-E7A832327CAA}" destId="{C4BDBC9A-FA36-40F5-8206-33DEA0C4D7FB}" srcOrd="0" destOrd="0" presId="urn:microsoft.com/office/officeart/2005/8/layout/matrix1"/>
    <dgm:cxn modelId="{1B344532-815B-4846-BD22-C81895316D8E}" type="presOf" srcId="{3EEB9EE3-F20B-4CAE-80C4-A335ACB9FC20}" destId="{C79415F5-BA86-4E4B-A8FE-7BF299A0C9C1}" srcOrd="1" destOrd="2" presId="urn:microsoft.com/office/officeart/2005/8/layout/matrix1"/>
    <dgm:cxn modelId="{7D8A4636-31A0-45AB-A974-38C37ECB1E9E}" srcId="{C4113B83-2A3E-4EF9-BA43-E7A832327CAA}" destId="{DC548FDF-8C52-40F7-BC41-F868EE440D92}" srcOrd="0" destOrd="0" parTransId="{088BBEBD-0FEE-48FE-B72B-462963E9D252}" sibTransId="{7536A5BC-B2BE-470A-B0BD-749C21343225}"/>
    <dgm:cxn modelId="{087B5B3B-7BA1-4E8C-BB19-765175AC6396}" type="presOf" srcId="{C4113B83-2A3E-4EF9-BA43-E7A832327CAA}" destId="{4A42F27B-CF40-467E-835A-61C6761183AC}" srcOrd="1" destOrd="0" presId="urn:microsoft.com/office/officeart/2005/8/layout/matrix1"/>
    <dgm:cxn modelId="{09095C5F-ED15-48DD-A3F6-945F9D138D8C}" type="presOf" srcId="{950B7B3B-F3F2-47C7-876E-8FBE034F2FFE}" destId="{C4BDBC9A-FA36-40F5-8206-33DEA0C4D7FB}" srcOrd="0" destOrd="2" presId="urn:microsoft.com/office/officeart/2005/8/layout/matrix1"/>
    <dgm:cxn modelId="{B56F1C42-89BF-4E89-8524-65BF870956C9}" type="presOf" srcId="{0CBC5ABC-B4C5-4755-B7E1-4CA200CB93D5}" destId="{C79415F5-BA86-4E4B-A8FE-7BF299A0C9C1}" srcOrd="1" destOrd="0" presId="urn:microsoft.com/office/officeart/2005/8/layout/matrix1"/>
    <dgm:cxn modelId="{E725E443-716D-419D-B41E-7320EA7FC0D6}" type="presOf" srcId="{339DC45B-F133-4B88-8107-C8F482020850}" destId="{259633D4-BD22-4A93-BCDB-C1727A7C8FBD}" srcOrd="0" destOrd="4" presId="urn:microsoft.com/office/officeart/2005/8/layout/matrix1"/>
    <dgm:cxn modelId="{C2643747-1ADE-448D-AF24-DA8DCFB68D62}" type="presOf" srcId="{38B2C973-322C-441C-B744-8EED93AEC30D}" destId="{58EDE0FD-8F6D-468F-BAF5-60605D33670A}" srcOrd="1" destOrd="0" presId="urn:microsoft.com/office/officeart/2005/8/layout/matrix1"/>
    <dgm:cxn modelId="{2BE26F67-F3A5-4C50-8A3D-CECE26822B87}" type="presOf" srcId="{EB511FDC-50BC-4072-A180-8D3BAF0BB159}" destId="{259633D4-BD22-4A93-BCDB-C1727A7C8FBD}" srcOrd="0" destOrd="1" presId="urn:microsoft.com/office/officeart/2005/8/layout/matrix1"/>
    <dgm:cxn modelId="{7473CC67-075F-4902-9EED-E137EA4E95B4}" srcId="{F1FB243A-97B3-4C87-8199-4E71FBC3C6CA}" destId="{08609326-DD7A-435D-A3F3-DF8393C04878}" srcOrd="3" destOrd="0" parTransId="{8A6D2DBA-C3EA-45C2-AC0C-0D75AEA392F5}" sibTransId="{4B5B965A-B373-4EEE-8A49-287D16FB93E4}"/>
    <dgm:cxn modelId="{0E6A4C48-1D9C-4FBB-BB6A-58AF77DEDDC5}" srcId="{08609326-DD7A-435D-A3F3-DF8393C04878}" destId="{61933B18-CA86-4841-A15F-2A3BBC1D5C2A}" srcOrd="0" destOrd="0" parTransId="{A8BFDA7A-B2EB-4BF2-9D36-E3D404A0BC38}" sibTransId="{58FE4301-00A2-45A3-8696-BB7198E8EE62}"/>
    <dgm:cxn modelId="{8EA39C4E-4C5C-4B68-B201-A9810CDB76A3}" type="presOf" srcId="{F70DD7C2-ABF5-4135-9DD9-E7A892AEE94E}" destId="{259633D4-BD22-4A93-BCDB-C1727A7C8FBD}" srcOrd="0" destOrd="2" presId="urn:microsoft.com/office/officeart/2005/8/layout/matrix1"/>
    <dgm:cxn modelId="{F9109252-9518-4DFE-A8CD-5DEFDBBB4C3B}" srcId="{F1FB243A-97B3-4C87-8199-4E71FBC3C6CA}" destId="{38B2C973-322C-441C-B744-8EED93AEC30D}" srcOrd="0" destOrd="0" parTransId="{17544E51-09A8-4B4A-8BDA-C2C94858D9EA}" sibTransId="{FA1269C3-CFB3-4CE0-9B1B-C90745093FD5}"/>
    <dgm:cxn modelId="{A2663175-B96D-4EFF-BD30-33D40B839FBF}" type="presOf" srcId="{D2E88499-CA37-44FB-8676-B3A3A3021523}" destId="{7AE2DCA1-8F3A-4B27-A65B-E4C9BD5E2EB0}" srcOrd="0" destOrd="2" presId="urn:microsoft.com/office/officeart/2005/8/layout/matrix1"/>
    <dgm:cxn modelId="{521E2076-3DCE-45B1-8CB5-F98609539AB7}" srcId="{38B2C973-322C-441C-B744-8EED93AEC30D}" destId="{339DC45B-F133-4B88-8107-C8F482020850}" srcOrd="3" destOrd="0" parTransId="{6DDCD22A-4DC3-4D8C-B86A-718EF4303122}" sibTransId="{745EED1D-0FEC-4CC3-9AF8-FB0DABFF9778}"/>
    <dgm:cxn modelId="{5C38CC57-EC70-4B8F-AD00-D52174623192}" type="presOf" srcId="{08609326-DD7A-435D-A3F3-DF8393C04878}" destId="{D3066FAD-550B-4CC7-B308-A0003E7CE42D}" srcOrd="1" destOrd="0" presId="urn:microsoft.com/office/officeart/2005/8/layout/matrix1"/>
    <dgm:cxn modelId="{18928A78-2239-4AF2-B298-A7C99727CFEE}" type="presOf" srcId="{38B2C973-322C-441C-B744-8EED93AEC30D}" destId="{259633D4-BD22-4A93-BCDB-C1727A7C8FBD}" srcOrd="0" destOrd="0" presId="urn:microsoft.com/office/officeart/2005/8/layout/matrix1"/>
    <dgm:cxn modelId="{930F5979-6555-40EC-8B79-D322E7B1FAB9}" type="presOf" srcId="{A4716F9A-F3AF-4DD1-AA29-ADDC8C95D08B}" destId="{0A1A49E7-8341-48AE-BED6-1C44D15729CA}" srcOrd="0" destOrd="0" presId="urn:microsoft.com/office/officeart/2005/8/layout/matrix1"/>
    <dgm:cxn modelId="{D195D87C-D68B-4639-B30B-0DC15DA8B249}" type="presOf" srcId="{08609326-DD7A-435D-A3F3-DF8393C04878}" destId="{7AE2DCA1-8F3A-4B27-A65B-E4C9BD5E2EB0}" srcOrd="0" destOrd="0" presId="urn:microsoft.com/office/officeart/2005/8/layout/matrix1"/>
    <dgm:cxn modelId="{C8FD5E82-B8D0-4B7C-8A06-739BE41261BB}" srcId="{0CBC5ABC-B4C5-4755-B7E1-4CA200CB93D5}" destId="{EA7E9632-C2B3-4FE5-956A-94363CE7A79A}" srcOrd="2" destOrd="0" parTransId="{94425C51-9B20-4A0D-AE34-8C65828ADF64}" sibTransId="{6143BB42-D229-4B3D-B72B-0D1E05DC34A2}"/>
    <dgm:cxn modelId="{77F67684-E1A0-45F0-9B0F-C1BE9FF46E20}" type="presOf" srcId="{3EE6C9DB-239C-4FA3-91F1-40F9FF9F9181}" destId="{C0317FFE-6084-4DD1-872E-5AF3F3D67D40}" srcOrd="0" destOrd="1" presId="urn:microsoft.com/office/officeart/2005/8/layout/matrix1"/>
    <dgm:cxn modelId="{16A14592-49B4-41D7-ADE2-67F9FB7433B8}" type="presOf" srcId="{F1FB243A-97B3-4C87-8199-4E71FBC3C6CA}" destId="{ADF8632D-0D8D-4F62-B01E-F1B4756A3BC6}" srcOrd="0" destOrd="0" presId="urn:microsoft.com/office/officeart/2005/8/layout/matrix1"/>
    <dgm:cxn modelId="{81C1DD9E-6225-437A-8473-5A2C5C32782D}" srcId="{A4716F9A-F3AF-4DD1-AA29-ADDC8C95D08B}" destId="{F1FB243A-97B3-4C87-8199-4E71FBC3C6CA}" srcOrd="0" destOrd="0" parTransId="{B5651CFB-8442-45FD-B9E9-7B8B4894B766}" sibTransId="{9675029F-62CD-453E-BD9F-22D741055ACE}"/>
    <dgm:cxn modelId="{FE3178A2-5056-4B86-80AA-396111433465}" type="presOf" srcId="{339DC45B-F133-4B88-8107-C8F482020850}" destId="{58EDE0FD-8F6D-468F-BAF5-60605D33670A}" srcOrd="1" destOrd="4" presId="urn:microsoft.com/office/officeart/2005/8/layout/matrix1"/>
    <dgm:cxn modelId="{3D7FB6A6-E329-4668-B180-0BE8C1E7781F}" type="presOf" srcId="{61933B18-CA86-4841-A15F-2A3BBC1D5C2A}" destId="{7AE2DCA1-8F3A-4B27-A65B-E4C9BD5E2EB0}" srcOrd="0" destOrd="1" presId="urn:microsoft.com/office/officeart/2005/8/layout/matrix1"/>
    <dgm:cxn modelId="{B06632C7-A882-43DF-A129-EDCFA23EF4A9}" srcId="{0CBC5ABC-B4C5-4755-B7E1-4CA200CB93D5}" destId="{3EE6C9DB-239C-4FA3-91F1-40F9FF9F9181}" srcOrd="0" destOrd="0" parTransId="{39EEB297-2706-4BBA-969C-4ACF86078CC9}" sibTransId="{3D294105-56DC-4996-8F69-E71BA00C9AEF}"/>
    <dgm:cxn modelId="{0F2EF5C8-EEB9-4E71-932E-1E06F7C2187D}" srcId="{F1FB243A-97B3-4C87-8199-4E71FBC3C6CA}" destId="{0CBC5ABC-B4C5-4755-B7E1-4CA200CB93D5}" srcOrd="2" destOrd="0" parTransId="{EDD58DAC-95EC-435F-8818-D6F7386D9E6A}" sibTransId="{3AA4122B-39B3-4D22-A4FA-CCA8197E3FD1}"/>
    <dgm:cxn modelId="{E1F671D0-6F40-477E-B839-D6B0E12EF778}" srcId="{F1FB243A-97B3-4C87-8199-4E71FBC3C6CA}" destId="{C4113B83-2A3E-4EF9-BA43-E7A832327CAA}" srcOrd="1" destOrd="0" parTransId="{97C4E4EE-C73B-41C2-92CC-AB9148A412F5}" sibTransId="{00AB081E-551F-45F5-9AB6-A8FB6BB314AF}"/>
    <dgm:cxn modelId="{F3CA7DD2-F81D-47F6-BA42-CDE1AF6F05F6}" type="presOf" srcId="{0CBC5ABC-B4C5-4755-B7E1-4CA200CB93D5}" destId="{C0317FFE-6084-4DD1-872E-5AF3F3D67D40}" srcOrd="0" destOrd="0" presId="urn:microsoft.com/office/officeart/2005/8/layout/matrix1"/>
    <dgm:cxn modelId="{DDF95AD7-7251-418A-9E6B-5E14E7CF9EBE}" type="presOf" srcId="{3EEB9EE3-F20B-4CAE-80C4-A335ACB9FC20}" destId="{C0317FFE-6084-4DD1-872E-5AF3F3D67D40}" srcOrd="0" destOrd="2" presId="urn:microsoft.com/office/officeart/2005/8/layout/matrix1"/>
    <dgm:cxn modelId="{83C120D8-72B0-4FB1-A576-3E9D6C2F7F8A}" type="presOf" srcId="{F70DD7C2-ABF5-4135-9DD9-E7A892AEE94E}" destId="{58EDE0FD-8F6D-468F-BAF5-60605D33670A}" srcOrd="1" destOrd="2" presId="urn:microsoft.com/office/officeart/2005/8/layout/matrix1"/>
    <dgm:cxn modelId="{8473AEDB-49CF-4720-BC39-9CBD2D33B77B}" srcId="{08609326-DD7A-435D-A3F3-DF8393C04878}" destId="{D2E88499-CA37-44FB-8676-B3A3A3021523}" srcOrd="1" destOrd="0" parTransId="{DB9D2036-F326-4AE6-BA90-CB879C2E0158}" sibTransId="{A38E0487-B8A0-44CC-BE69-9B1C49439C5D}"/>
    <dgm:cxn modelId="{EBA838DE-5162-48D5-9593-B70A9CDD6E28}" srcId="{38B2C973-322C-441C-B744-8EED93AEC30D}" destId="{F70DD7C2-ABF5-4135-9DD9-E7A892AEE94E}" srcOrd="1" destOrd="0" parTransId="{3E48F84F-01AB-4B11-9763-C30C4332D290}" sibTransId="{998605F3-01E6-44C4-9D68-4360EE689DD9}"/>
    <dgm:cxn modelId="{461837E4-1F88-46A2-B0E5-32C35493615E}" type="presOf" srcId="{DC548FDF-8C52-40F7-BC41-F868EE440D92}" destId="{C4BDBC9A-FA36-40F5-8206-33DEA0C4D7FB}" srcOrd="0" destOrd="1" presId="urn:microsoft.com/office/officeart/2005/8/layout/matrix1"/>
    <dgm:cxn modelId="{6A7EA1EA-C5C7-4DEC-A596-8D11352B8A17}" type="presOf" srcId="{D2E88499-CA37-44FB-8676-B3A3A3021523}" destId="{D3066FAD-550B-4CC7-B308-A0003E7CE42D}" srcOrd="1" destOrd="2" presId="urn:microsoft.com/office/officeart/2005/8/layout/matrix1"/>
    <dgm:cxn modelId="{FA6EA9EC-9DC4-41FB-8164-16774B05EDB2}" type="presOf" srcId="{EB511FDC-50BC-4072-A180-8D3BAF0BB159}" destId="{58EDE0FD-8F6D-468F-BAF5-60605D33670A}" srcOrd="1" destOrd="1" presId="urn:microsoft.com/office/officeart/2005/8/layout/matrix1"/>
    <dgm:cxn modelId="{F6F109EE-0D36-4B25-934F-114D482F55D7}" srcId="{0CBC5ABC-B4C5-4755-B7E1-4CA200CB93D5}" destId="{3EEB9EE3-F20B-4CAE-80C4-A335ACB9FC20}" srcOrd="1" destOrd="0" parTransId="{4ECE59DD-F36B-4164-AD1B-52ACC6C9318C}" sibTransId="{92FFA68F-DE49-45A9-9CF5-011A6686D087}"/>
    <dgm:cxn modelId="{D20C92EE-27B1-47CA-888C-DE25C0FB4292}" type="presOf" srcId="{DC548FDF-8C52-40F7-BC41-F868EE440D92}" destId="{4A42F27B-CF40-467E-835A-61C6761183AC}" srcOrd="1" destOrd="1" presId="urn:microsoft.com/office/officeart/2005/8/layout/matrix1"/>
    <dgm:cxn modelId="{28DE00F0-7B33-4DAB-89C9-1F15562CBC87}" type="presOf" srcId="{EA7E9632-C2B3-4FE5-956A-94363CE7A79A}" destId="{C79415F5-BA86-4E4B-A8FE-7BF299A0C9C1}" srcOrd="1" destOrd="3" presId="urn:microsoft.com/office/officeart/2005/8/layout/matrix1"/>
    <dgm:cxn modelId="{3C162AF4-EA00-4647-ABC0-3F7D61AB09E8}" srcId="{C4113B83-2A3E-4EF9-BA43-E7A832327CAA}" destId="{950B7B3B-F3F2-47C7-876E-8FBE034F2FFE}" srcOrd="1" destOrd="0" parTransId="{EF889E5E-DD84-48CC-997D-C9FC09F13ECF}" sibTransId="{95000B7B-76F4-47AB-B329-FE3239AAC249}"/>
    <dgm:cxn modelId="{FD3E1EF6-D621-4279-AA33-590A7414BE3F}" type="presOf" srcId="{EA02F971-9B92-4CB2-8FC4-9C46E854F50A}" destId="{259633D4-BD22-4A93-BCDB-C1727A7C8FBD}" srcOrd="0" destOrd="3" presId="urn:microsoft.com/office/officeart/2005/8/layout/matrix1"/>
    <dgm:cxn modelId="{0FE6A31F-0DB2-4E42-ADFC-5704B6FA6217}" type="presParOf" srcId="{0A1A49E7-8341-48AE-BED6-1C44D15729CA}" destId="{7EC186F0-F7C7-471B-B6DE-016B2A95B774}" srcOrd="0" destOrd="0" presId="urn:microsoft.com/office/officeart/2005/8/layout/matrix1"/>
    <dgm:cxn modelId="{989E6B39-C4CC-44BF-982C-C69A76AD0CD4}" type="presParOf" srcId="{7EC186F0-F7C7-471B-B6DE-016B2A95B774}" destId="{259633D4-BD22-4A93-BCDB-C1727A7C8FBD}" srcOrd="0" destOrd="0" presId="urn:microsoft.com/office/officeart/2005/8/layout/matrix1"/>
    <dgm:cxn modelId="{525942A5-FDA5-422C-B3B7-AE917B7D0581}" type="presParOf" srcId="{7EC186F0-F7C7-471B-B6DE-016B2A95B774}" destId="{58EDE0FD-8F6D-468F-BAF5-60605D33670A}" srcOrd="1" destOrd="0" presId="urn:microsoft.com/office/officeart/2005/8/layout/matrix1"/>
    <dgm:cxn modelId="{A3163410-5959-4B53-A99D-EE473343B0AF}" type="presParOf" srcId="{7EC186F0-F7C7-471B-B6DE-016B2A95B774}" destId="{C4BDBC9A-FA36-40F5-8206-33DEA0C4D7FB}" srcOrd="2" destOrd="0" presId="urn:microsoft.com/office/officeart/2005/8/layout/matrix1"/>
    <dgm:cxn modelId="{4368E081-473B-442D-AB32-B327E51A6270}" type="presParOf" srcId="{7EC186F0-F7C7-471B-B6DE-016B2A95B774}" destId="{4A42F27B-CF40-467E-835A-61C6761183AC}" srcOrd="3" destOrd="0" presId="urn:microsoft.com/office/officeart/2005/8/layout/matrix1"/>
    <dgm:cxn modelId="{1638355C-3DA0-4F1C-A031-51BC86BAEF15}" type="presParOf" srcId="{7EC186F0-F7C7-471B-B6DE-016B2A95B774}" destId="{C0317FFE-6084-4DD1-872E-5AF3F3D67D40}" srcOrd="4" destOrd="0" presId="urn:microsoft.com/office/officeart/2005/8/layout/matrix1"/>
    <dgm:cxn modelId="{3FDF7304-2005-4DCA-95E4-F4B2794ED290}" type="presParOf" srcId="{7EC186F0-F7C7-471B-B6DE-016B2A95B774}" destId="{C79415F5-BA86-4E4B-A8FE-7BF299A0C9C1}" srcOrd="5" destOrd="0" presId="urn:microsoft.com/office/officeart/2005/8/layout/matrix1"/>
    <dgm:cxn modelId="{C013327B-BB60-40E1-9FD5-AC9BD7E924E0}" type="presParOf" srcId="{7EC186F0-F7C7-471B-B6DE-016B2A95B774}" destId="{7AE2DCA1-8F3A-4B27-A65B-E4C9BD5E2EB0}" srcOrd="6" destOrd="0" presId="urn:microsoft.com/office/officeart/2005/8/layout/matrix1"/>
    <dgm:cxn modelId="{BB23154E-6D5E-4AEA-BD84-B560C6A65CDE}" type="presParOf" srcId="{7EC186F0-F7C7-471B-B6DE-016B2A95B774}" destId="{D3066FAD-550B-4CC7-B308-A0003E7CE42D}" srcOrd="7" destOrd="0" presId="urn:microsoft.com/office/officeart/2005/8/layout/matrix1"/>
    <dgm:cxn modelId="{E8C4954C-A238-49DB-B3A5-F66741A6F876}" type="presParOf" srcId="{0A1A49E7-8341-48AE-BED6-1C44D15729CA}" destId="{ADF8632D-0D8D-4F62-B01E-F1B4756A3B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C6D75-ED12-4D1A-99E3-779B497518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244D2-3493-4822-BECD-169A6120C45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b="1" dirty="0">
              <a:solidFill>
                <a:schemeClr val="bg2"/>
              </a:solidFill>
              <a:latin typeface="Calibri" panose="020F0502020204030204" pitchFamily="34" charset="0"/>
            </a:rPr>
            <a:t>What is cost of service?</a:t>
          </a:r>
        </a:p>
      </dgm:t>
    </dgm:pt>
    <dgm:pt modelId="{EAC7135A-40A9-47B7-84D0-539CB93EC6DD}" type="parTrans" cxnId="{445EFE01-4867-4539-9CE8-CB250A14C66C}">
      <dgm:prSet/>
      <dgm:spPr/>
      <dgm:t>
        <a:bodyPr/>
        <a:lstStyle/>
        <a:p>
          <a:endParaRPr lang="en-US"/>
        </a:p>
      </dgm:t>
    </dgm:pt>
    <dgm:pt modelId="{46DD2324-6245-49FD-B442-DC1DE2707F08}" type="sibTrans" cxnId="{445EFE01-4867-4539-9CE8-CB250A14C66C}">
      <dgm:prSet/>
      <dgm:spPr/>
      <dgm:t>
        <a:bodyPr/>
        <a:lstStyle/>
        <a:p>
          <a:endParaRPr lang="en-US"/>
        </a:p>
      </dgm:t>
    </dgm:pt>
    <dgm:pt modelId="{DAEA8FB5-8A02-4F20-8575-D5D475E06A72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Analysis to proportional distribute the revenue requirement to the customer classes of service</a:t>
          </a:r>
        </a:p>
      </dgm:t>
    </dgm:pt>
    <dgm:pt modelId="{9C5BE68E-6FC8-4BE8-9545-1663F897D5EF}" type="parTrans" cxnId="{F058E426-3D93-4439-8D1B-4E1A6E67EA63}">
      <dgm:prSet/>
      <dgm:spPr/>
      <dgm:t>
        <a:bodyPr/>
        <a:lstStyle/>
        <a:p>
          <a:endParaRPr lang="en-US"/>
        </a:p>
      </dgm:t>
    </dgm:pt>
    <dgm:pt modelId="{CAC8B3A9-5ACE-4492-ADEB-226FD76693EF}" type="sibTrans" cxnId="{F058E426-3D93-4439-8D1B-4E1A6E67EA63}">
      <dgm:prSet/>
      <dgm:spPr/>
      <dgm:t>
        <a:bodyPr/>
        <a:lstStyle/>
        <a:p>
          <a:endParaRPr lang="en-US"/>
        </a:p>
      </dgm:t>
    </dgm:pt>
    <dgm:pt modelId="{1FDEDE61-09B4-4EC5-8559-AA3B81DA091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b="1" dirty="0">
              <a:solidFill>
                <a:schemeClr val="bg2"/>
              </a:solidFill>
              <a:latin typeface="Calibri" panose="020F0502020204030204" pitchFamily="34" charset="0"/>
            </a:rPr>
            <a:t>Why cost of service</a:t>
          </a:r>
        </a:p>
      </dgm:t>
    </dgm:pt>
    <dgm:pt modelId="{DEF06E68-D50E-4EF4-A365-13ACDCBA8FC0}" type="parTrans" cxnId="{3A53BEB3-6BE2-469A-9651-7F1F84018A4A}">
      <dgm:prSet/>
      <dgm:spPr/>
      <dgm:t>
        <a:bodyPr/>
        <a:lstStyle/>
        <a:p>
          <a:endParaRPr lang="en-US"/>
        </a:p>
      </dgm:t>
    </dgm:pt>
    <dgm:pt modelId="{01D46920-00BB-4F8B-B01F-B4AC3CB0EDF6}" type="sibTrans" cxnId="{3A53BEB3-6BE2-469A-9651-7F1F84018A4A}">
      <dgm:prSet/>
      <dgm:spPr/>
      <dgm:t>
        <a:bodyPr/>
        <a:lstStyle/>
        <a:p>
          <a:endParaRPr lang="en-US"/>
        </a:p>
      </dgm:t>
    </dgm:pt>
    <dgm:pt modelId="{EF63D24C-74E9-49AD-9F54-32BA3BEA5B85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Avoids interclass subsidies</a:t>
          </a:r>
        </a:p>
      </dgm:t>
    </dgm:pt>
    <dgm:pt modelId="{E4416ADA-046F-470F-A4FB-868E31E5D3B8}" type="parTrans" cxnId="{CB020742-FB02-4F3A-A41C-7ABA544F3ADC}">
      <dgm:prSet/>
      <dgm:spPr/>
      <dgm:t>
        <a:bodyPr/>
        <a:lstStyle/>
        <a:p>
          <a:endParaRPr lang="en-US"/>
        </a:p>
      </dgm:t>
    </dgm:pt>
    <dgm:pt modelId="{E9F849A8-8891-4597-99A0-ABE9A4CBBEB1}" type="sibTrans" cxnId="{CB020742-FB02-4F3A-A41C-7ABA544F3ADC}">
      <dgm:prSet/>
      <dgm:spPr/>
      <dgm:t>
        <a:bodyPr/>
        <a:lstStyle/>
        <a:p>
          <a:endParaRPr lang="en-US"/>
        </a:p>
      </dgm:t>
    </dgm:pt>
    <dgm:pt modelId="{733A2286-9EE8-42B2-90D9-4CC445BC2398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Revenues reflect costs</a:t>
          </a:r>
        </a:p>
      </dgm:t>
    </dgm:pt>
    <dgm:pt modelId="{95FAE73C-131E-480C-8F5D-113F4E36511A}" type="parTrans" cxnId="{4FB4E943-3124-470A-8DE7-3E7CCFF294DF}">
      <dgm:prSet/>
      <dgm:spPr/>
      <dgm:t>
        <a:bodyPr/>
        <a:lstStyle/>
        <a:p>
          <a:endParaRPr lang="en-US"/>
        </a:p>
      </dgm:t>
    </dgm:pt>
    <dgm:pt modelId="{092FF4F0-C27B-41D9-8077-0B881202FC5D}" type="sibTrans" cxnId="{4FB4E943-3124-470A-8DE7-3E7CCFF294DF}">
      <dgm:prSet/>
      <dgm:spPr/>
      <dgm:t>
        <a:bodyPr/>
        <a:lstStyle/>
        <a:p>
          <a:endParaRPr lang="en-US"/>
        </a:p>
      </dgm:t>
    </dgm:pt>
    <dgm:pt modelId="{34106C0A-79F4-4ABD-8D59-9EA277F0EBC9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b="1" dirty="0">
              <a:solidFill>
                <a:schemeClr val="bg2"/>
              </a:solidFill>
              <a:latin typeface="Calibri" panose="020F0502020204030204" pitchFamily="34" charset="0"/>
            </a:rPr>
            <a:t>Objectives of Cost of Service</a:t>
          </a:r>
        </a:p>
      </dgm:t>
    </dgm:pt>
    <dgm:pt modelId="{7EA3858E-67B1-4B83-AC82-7473DFA1DE13}" type="parTrans" cxnId="{BCA99D38-5267-4878-87FE-636089EA9CF8}">
      <dgm:prSet/>
      <dgm:spPr/>
      <dgm:t>
        <a:bodyPr/>
        <a:lstStyle/>
        <a:p>
          <a:endParaRPr lang="en-US"/>
        </a:p>
      </dgm:t>
    </dgm:pt>
    <dgm:pt modelId="{E1232019-8A18-4956-97B7-B927D7C84C91}" type="sibTrans" cxnId="{BCA99D38-5267-4878-87FE-636089EA9CF8}">
      <dgm:prSet/>
      <dgm:spPr/>
      <dgm:t>
        <a:bodyPr/>
        <a:lstStyle/>
        <a:p>
          <a:endParaRPr lang="en-US"/>
        </a:p>
      </dgm:t>
    </dgm:pt>
    <dgm:pt modelId="{A8F05DDC-01AB-4A40-A328-6B3D59398C4D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Determine if subsidies exist</a:t>
          </a:r>
        </a:p>
      </dgm:t>
    </dgm:pt>
    <dgm:pt modelId="{AEFE7BD9-CE77-4D62-BD92-E2E8F503CB31}" type="parTrans" cxnId="{BA4FB9E3-C546-4C11-96AA-D8F3C9629FB9}">
      <dgm:prSet/>
      <dgm:spPr/>
      <dgm:t>
        <a:bodyPr/>
        <a:lstStyle/>
        <a:p>
          <a:endParaRPr lang="en-US"/>
        </a:p>
      </dgm:t>
    </dgm:pt>
    <dgm:pt modelId="{43C72DA4-E09A-4EF0-B7AB-D7AFE93FC772}" type="sibTrans" cxnId="{BA4FB9E3-C546-4C11-96AA-D8F3C9629FB9}">
      <dgm:prSet/>
      <dgm:spPr/>
      <dgm:t>
        <a:bodyPr/>
        <a:lstStyle/>
        <a:p>
          <a:endParaRPr lang="en-US"/>
        </a:p>
      </dgm:t>
    </dgm:pt>
    <dgm:pt modelId="{38282BC2-A4FD-4CCA-B454-E72E89F811B4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Develop average unit costs</a:t>
          </a:r>
        </a:p>
      </dgm:t>
    </dgm:pt>
    <dgm:pt modelId="{1FD75924-530C-4956-9AD3-67BC077409AA}" type="parTrans" cxnId="{030F94D6-2352-48F5-880B-CAB94B60D947}">
      <dgm:prSet/>
      <dgm:spPr/>
      <dgm:t>
        <a:bodyPr/>
        <a:lstStyle/>
        <a:p>
          <a:endParaRPr lang="en-US"/>
        </a:p>
      </dgm:t>
    </dgm:pt>
    <dgm:pt modelId="{9B5D2638-4DDB-4514-9AA3-898F05FC00A6}" type="sibTrans" cxnId="{030F94D6-2352-48F5-880B-CAB94B60D947}">
      <dgm:prSet/>
      <dgm:spPr/>
      <dgm:t>
        <a:bodyPr/>
        <a:lstStyle/>
        <a:p>
          <a:endParaRPr lang="en-US"/>
        </a:p>
      </dgm:t>
    </dgm:pt>
    <dgm:pt modelId="{EF07EADC-A3A7-4C24-83BB-A58E3D943157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Meet the proportionality requirements of Proposition 218</a:t>
          </a:r>
        </a:p>
      </dgm:t>
    </dgm:pt>
    <dgm:pt modelId="{BF6749D3-486E-4125-A863-9C54543FCA40}" type="parTrans" cxnId="{9F77074B-2CDA-4192-8E3A-F7DC3D5E266A}">
      <dgm:prSet/>
      <dgm:spPr/>
      <dgm:t>
        <a:bodyPr/>
        <a:lstStyle/>
        <a:p>
          <a:endParaRPr lang="en-US"/>
        </a:p>
      </dgm:t>
    </dgm:pt>
    <dgm:pt modelId="{760CCB2E-F76F-4C52-AC4E-4523F7FA7CEE}" type="sibTrans" cxnId="{9F77074B-2CDA-4192-8E3A-F7DC3D5E266A}">
      <dgm:prSet/>
      <dgm:spPr/>
      <dgm:t>
        <a:bodyPr/>
        <a:lstStyle/>
        <a:p>
          <a:endParaRPr lang="en-US"/>
        </a:p>
      </dgm:t>
    </dgm:pt>
    <dgm:pt modelId="{B5C25F90-517D-43C5-B363-789699128C0A}" type="pres">
      <dgm:prSet presAssocID="{227C6D75-ED12-4D1A-99E3-779B497518AE}" presName="linear" presStyleCnt="0">
        <dgm:presLayoutVars>
          <dgm:animLvl val="lvl"/>
          <dgm:resizeHandles val="exact"/>
        </dgm:presLayoutVars>
      </dgm:prSet>
      <dgm:spPr/>
    </dgm:pt>
    <dgm:pt modelId="{68F1AD53-FFAF-4EFA-B575-7028A354DCAC}" type="pres">
      <dgm:prSet presAssocID="{B7A244D2-3493-4822-BECD-169A6120C4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95989F-83F9-44B2-8B5F-E39C08D28095}" type="pres">
      <dgm:prSet presAssocID="{B7A244D2-3493-4822-BECD-169A6120C453}" presName="childText" presStyleLbl="revTx" presStyleIdx="0" presStyleCnt="3">
        <dgm:presLayoutVars>
          <dgm:bulletEnabled val="1"/>
        </dgm:presLayoutVars>
      </dgm:prSet>
      <dgm:spPr/>
    </dgm:pt>
    <dgm:pt modelId="{51FE49C8-1F6C-4C5D-B5D5-143D2EAE81EA}" type="pres">
      <dgm:prSet presAssocID="{1FDEDE61-09B4-4EC5-8559-AA3B81DA09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D1EBC7-1BF8-49F6-99A3-21876FED2515}" type="pres">
      <dgm:prSet presAssocID="{1FDEDE61-09B4-4EC5-8559-AA3B81DA0917}" presName="childText" presStyleLbl="revTx" presStyleIdx="1" presStyleCnt="3">
        <dgm:presLayoutVars>
          <dgm:bulletEnabled val="1"/>
        </dgm:presLayoutVars>
      </dgm:prSet>
      <dgm:spPr/>
    </dgm:pt>
    <dgm:pt modelId="{5B122311-1F3C-4A79-8802-D4A072F75EC8}" type="pres">
      <dgm:prSet presAssocID="{34106C0A-79F4-4ABD-8D59-9EA277F0EBC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602E58-9CE1-4FA9-9B76-B056E37DF375}" type="pres">
      <dgm:prSet presAssocID="{34106C0A-79F4-4ABD-8D59-9EA277F0EBC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45EFE01-4867-4539-9CE8-CB250A14C66C}" srcId="{227C6D75-ED12-4D1A-99E3-779B497518AE}" destId="{B7A244D2-3493-4822-BECD-169A6120C453}" srcOrd="0" destOrd="0" parTransId="{EAC7135A-40A9-47B7-84D0-539CB93EC6DD}" sibTransId="{46DD2324-6245-49FD-B442-DC1DE2707F08}"/>
    <dgm:cxn modelId="{F058E426-3D93-4439-8D1B-4E1A6E67EA63}" srcId="{B7A244D2-3493-4822-BECD-169A6120C453}" destId="{DAEA8FB5-8A02-4F20-8575-D5D475E06A72}" srcOrd="0" destOrd="0" parTransId="{9C5BE68E-6FC8-4BE8-9545-1663F897D5EF}" sibTransId="{CAC8B3A9-5ACE-4492-ADEB-226FD76693EF}"/>
    <dgm:cxn modelId="{BCA99D38-5267-4878-87FE-636089EA9CF8}" srcId="{227C6D75-ED12-4D1A-99E3-779B497518AE}" destId="{34106C0A-79F4-4ABD-8D59-9EA277F0EBC9}" srcOrd="2" destOrd="0" parTransId="{7EA3858E-67B1-4B83-AC82-7473DFA1DE13}" sibTransId="{E1232019-8A18-4956-97B7-B927D7C84C91}"/>
    <dgm:cxn modelId="{7C53EE5B-5DD4-4390-88BE-BACF6AC08FBB}" type="presOf" srcId="{34106C0A-79F4-4ABD-8D59-9EA277F0EBC9}" destId="{5B122311-1F3C-4A79-8802-D4A072F75EC8}" srcOrd="0" destOrd="0" presId="urn:microsoft.com/office/officeart/2005/8/layout/vList2"/>
    <dgm:cxn modelId="{CB020742-FB02-4F3A-A41C-7ABA544F3ADC}" srcId="{1FDEDE61-09B4-4EC5-8559-AA3B81DA0917}" destId="{EF63D24C-74E9-49AD-9F54-32BA3BEA5B85}" srcOrd="0" destOrd="0" parTransId="{E4416ADA-046F-470F-A4FB-868E31E5D3B8}" sibTransId="{E9F849A8-8891-4597-99A0-ABE9A4CBBEB1}"/>
    <dgm:cxn modelId="{4FB4E943-3124-470A-8DE7-3E7CCFF294DF}" srcId="{1FDEDE61-09B4-4EC5-8559-AA3B81DA0917}" destId="{733A2286-9EE8-42B2-90D9-4CC445BC2398}" srcOrd="1" destOrd="0" parTransId="{95FAE73C-131E-480C-8F5D-113F4E36511A}" sibTransId="{092FF4F0-C27B-41D9-8077-0B881202FC5D}"/>
    <dgm:cxn modelId="{9F77074B-2CDA-4192-8E3A-F7DC3D5E266A}" srcId="{1FDEDE61-09B4-4EC5-8559-AA3B81DA0917}" destId="{EF07EADC-A3A7-4C24-83BB-A58E3D943157}" srcOrd="2" destOrd="0" parTransId="{BF6749D3-486E-4125-A863-9C54543FCA40}" sibTransId="{760CCB2E-F76F-4C52-AC4E-4523F7FA7CEE}"/>
    <dgm:cxn modelId="{74E78750-B0CA-4A9F-BBD9-89993CEEAD82}" type="presOf" srcId="{1FDEDE61-09B4-4EC5-8559-AA3B81DA0917}" destId="{51FE49C8-1F6C-4C5D-B5D5-143D2EAE81EA}" srcOrd="0" destOrd="0" presId="urn:microsoft.com/office/officeart/2005/8/layout/vList2"/>
    <dgm:cxn modelId="{9F9E8C9C-8C92-4602-B51F-BF3F589AF0B6}" type="presOf" srcId="{227C6D75-ED12-4D1A-99E3-779B497518AE}" destId="{B5C25F90-517D-43C5-B363-789699128C0A}" srcOrd="0" destOrd="0" presId="urn:microsoft.com/office/officeart/2005/8/layout/vList2"/>
    <dgm:cxn modelId="{405A2F9D-67FB-4641-9685-BB7CF378173B}" type="presOf" srcId="{38282BC2-A4FD-4CCA-B454-E72E89F811B4}" destId="{95602E58-9CE1-4FA9-9B76-B056E37DF375}" srcOrd="0" destOrd="1" presId="urn:microsoft.com/office/officeart/2005/8/layout/vList2"/>
    <dgm:cxn modelId="{7EE682B1-74B5-4E1B-AC04-CEE406724537}" type="presOf" srcId="{EF07EADC-A3A7-4C24-83BB-A58E3D943157}" destId="{FAD1EBC7-1BF8-49F6-99A3-21876FED2515}" srcOrd="0" destOrd="2" presId="urn:microsoft.com/office/officeart/2005/8/layout/vList2"/>
    <dgm:cxn modelId="{3A53BEB3-6BE2-469A-9651-7F1F84018A4A}" srcId="{227C6D75-ED12-4D1A-99E3-779B497518AE}" destId="{1FDEDE61-09B4-4EC5-8559-AA3B81DA0917}" srcOrd="1" destOrd="0" parTransId="{DEF06E68-D50E-4EF4-A365-13ACDCBA8FC0}" sibTransId="{01D46920-00BB-4F8B-B01F-B4AC3CB0EDF6}"/>
    <dgm:cxn modelId="{A6AE0CBC-7299-4CCE-8BAA-2A7045FB3BB2}" type="presOf" srcId="{733A2286-9EE8-42B2-90D9-4CC445BC2398}" destId="{FAD1EBC7-1BF8-49F6-99A3-21876FED2515}" srcOrd="0" destOrd="1" presId="urn:microsoft.com/office/officeart/2005/8/layout/vList2"/>
    <dgm:cxn modelId="{2C95D5BC-5CF8-4C60-9372-896D030968B4}" type="presOf" srcId="{A8F05DDC-01AB-4A40-A328-6B3D59398C4D}" destId="{95602E58-9CE1-4FA9-9B76-B056E37DF375}" srcOrd="0" destOrd="0" presId="urn:microsoft.com/office/officeart/2005/8/layout/vList2"/>
    <dgm:cxn modelId="{6DE9A5C6-537D-4577-BE73-CCC244020F50}" type="presOf" srcId="{B7A244D2-3493-4822-BECD-169A6120C453}" destId="{68F1AD53-FFAF-4EFA-B575-7028A354DCAC}" srcOrd="0" destOrd="0" presId="urn:microsoft.com/office/officeart/2005/8/layout/vList2"/>
    <dgm:cxn modelId="{030F94D6-2352-48F5-880B-CAB94B60D947}" srcId="{34106C0A-79F4-4ABD-8D59-9EA277F0EBC9}" destId="{38282BC2-A4FD-4CCA-B454-E72E89F811B4}" srcOrd="1" destOrd="0" parTransId="{1FD75924-530C-4956-9AD3-67BC077409AA}" sibTransId="{9B5D2638-4DDB-4514-9AA3-898F05FC00A6}"/>
    <dgm:cxn modelId="{EEBF41D8-1124-45D3-959B-C1380B82F245}" type="presOf" srcId="{EF63D24C-74E9-49AD-9F54-32BA3BEA5B85}" destId="{FAD1EBC7-1BF8-49F6-99A3-21876FED2515}" srcOrd="0" destOrd="0" presId="urn:microsoft.com/office/officeart/2005/8/layout/vList2"/>
    <dgm:cxn modelId="{BA4FB9E3-C546-4C11-96AA-D8F3C9629FB9}" srcId="{34106C0A-79F4-4ABD-8D59-9EA277F0EBC9}" destId="{A8F05DDC-01AB-4A40-A328-6B3D59398C4D}" srcOrd="0" destOrd="0" parTransId="{AEFE7BD9-CE77-4D62-BD92-E2E8F503CB31}" sibTransId="{43C72DA4-E09A-4EF0-B7AB-D7AFE93FC772}"/>
    <dgm:cxn modelId="{B471E9FB-3A7E-4892-A891-CEA2CF2EAD7D}" type="presOf" srcId="{DAEA8FB5-8A02-4F20-8575-D5D475E06A72}" destId="{5495989F-83F9-44B2-8B5F-E39C08D28095}" srcOrd="0" destOrd="0" presId="urn:microsoft.com/office/officeart/2005/8/layout/vList2"/>
    <dgm:cxn modelId="{BEE3D7E3-50D2-4E8D-ADE5-5603F7EE20DA}" type="presParOf" srcId="{B5C25F90-517D-43C5-B363-789699128C0A}" destId="{68F1AD53-FFAF-4EFA-B575-7028A354DCAC}" srcOrd="0" destOrd="0" presId="urn:microsoft.com/office/officeart/2005/8/layout/vList2"/>
    <dgm:cxn modelId="{3DD2B3C3-A74A-4574-8B24-337E1760C6CF}" type="presParOf" srcId="{B5C25F90-517D-43C5-B363-789699128C0A}" destId="{5495989F-83F9-44B2-8B5F-E39C08D28095}" srcOrd="1" destOrd="0" presId="urn:microsoft.com/office/officeart/2005/8/layout/vList2"/>
    <dgm:cxn modelId="{64789638-E286-416A-B009-8859233C0D73}" type="presParOf" srcId="{B5C25F90-517D-43C5-B363-789699128C0A}" destId="{51FE49C8-1F6C-4C5D-B5D5-143D2EAE81EA}" srcOrd="2" destOrd="0" presId="urn:microsoft.com/office/officeart/2005/8/layout/vList2"/>
    <dgm:cxn modelId="{8B9CED99-15A6-4B46-8BF7-56B6B38F349C}" type="presParOf" srcId="{B5C25F90-517D-43C5-B363-789699128C0A}" destId="{FAD1EBC7-1BF8-49F6-99A3-21876FED2515}" srcOrd="3" destOrd="0" presId="urn:microsoft.com/office/officeart/2005/8/layout/vList2"/>
    <dgm:cxn modelId="{D9044723-17F0-43AE-9378-14029947C9A8}" type="presParOf" srcId="{B5C25F90-517D-43C5-B363-789699128C0A}" destId="{5B122311-1F3C-4A79-8802-D4A072F75EC8}" srcOrd="4" destOrd="0" presId="urn:microsoft.com/office/officeart/2005/8/layout/vList2"/>
    <dgm:cxn modelId="{32AB5345-DAF9-4DBD-8B05-56F57AADC308}" type="presParOf" srcId="{B5C25F90-517D-43C5-B363-789699128C0A}" destId="{95602E58-9CE1-4FA9-9B76-B056E37DF37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716F9A-F3AF-4DD1-AA29-ADDC8C95D08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FB243A-97B3-4C87-8199-4E71FBC3C6CA}">
      <dgm:prSet phldrT="[Text]" custT="1"/>
      <dgm:spPr>
        <a:solidFill>
          <a:srgbClr val="4298B5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Rate Structure/Cost Relationships</a:t>
          </a:r>
        </a:p>
      </dgm:t>
    </dgm:pt>
    <dgm:pt modelId="{B5651CFB-8442-45FD-B9E9-7B8B4894B766}" type="parTrans" cxnId="{81C1DD9E-6225-437A-8473-5A2C5C32782D}">
      <dgm:prSet/>
      <dgm:spPr/>
      <dgm:t>
        <a:bodyPr/>
        <a:lstStyle/>
        <a:p>
          <a:endParaRPr lang="en-US" sz="2000" b="1"/>
        </a:p>
      </dgm:t>
    </dgm:pt>
    <dgm:pt modelId="{9675029F-62CD-453E-BD9F-22D741055ACE}" type="sibTrans" cxnId="{81C1DD9E-6225-437A-8473-5A2C5C32782D}">
      <dgm:prSet/>
      <dgm:spPr/>
      <dgm:t>
        <a:bodyPr/>
        <a:lstStyle/>
        <a:p>
          <a:endParaRPr lang="en-US" sz="2000" b="1"/>
        </a:p>
      </dgm:t>
    </dgm:pt>
    <dgm:pt modelId="{C4113B83-2A3E-4EF9-BA43-E7A832327CAA}">
      <dgm:prSet phldrT="[Text]" custT="1"/>
      <dgm:spPr>
        <a:solidFill>
          <a:srgbClr val="54585A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Development of customer classes of service</a:t>
          </a:r>
        </a:p>
      </dgm:t>
    </dgm:pt>
    <dgm:pt modelId="{97C4E4EE-C73B-41C2-92CC-AB9148A412F5}" type="parTrans" cxnId="{E1F671D0-6F40-477E-B839-D6B0E12EF778}">
      <dgm:prSet/>
      <dgm:spPr/>
      <dgm:t>
        <a:bodyPr/>
        <a:lstStyle/>
        <a:p>
          <a:endParaRPr lang="en-US" sz="2000" b="1"/>
        </a:p>
      </dgm:t>
    </dgm:pt>
    <dgm:pt modelId="{00AB081E-551F-45F5-9AB6-A8FB6BB314AF}" type="sibTrans" cxnId="{E1F671D0-6F40-477E-B839-D6B0E12EF778}">
      <dgm:prSet/>
      <dgm:spPr/>
      <dgm:t>
        <a:bodyPr/>
        <a:lstStyle/>
        <a:p>
          <a:endParaRPr lang="en-US" sz="2000" b="1"/>
        </a:p>
      </dgm:t>
    </dgm:pt>
    <dgm:pt modelId="{0CBC5ABC-B4C5-4755-B7E1-4CA200CB93D5}">
      <dgm:prSet phldrT="[Text]" custT="1"/>
      <dgm:spPr>
        <a:solidFill>
          <a:srgbClr val="54585A"/>
        </a:solidFill>
        <a:ln>
          <a:solidFill>
            <a:schemeClr val="bg2"/>
          </a:solidFill>
        </a:ln>
      </dgm:spPr>
      <dgm:t>
        <a:bodyPr/>
        <a:lstStyle/>
        <a:p>
          <a:pPr algn="l"/>
          <a:r>
            <a: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Identifies interclass differences between levels of service (if present)</a:t>
          </a:r>
        </a:p>
      </dgm:t>
    </dgm:pt>
    <dgm:pt modelId="{EDD58DAC-95EC-435F-8818-D6F7386D9E6A}" type="parTrans" cxnId="{0F2EF5C8-EEB9-4E71-932E-1E06F7C2187D}">
      <dgm:prSet/>
      <dgm:spPr/>
      <dgm:t>
        <a:bodyPr/>
        <a:lstStyle/>
        <a:p>
          <a:endParaRPr lang="en-US" sz="2000" b="1"/>
        </a:p>
      </dgm:t>
    </dgm:pt>
    <dgm:pt modelId="{3AA4122B-39B3-4D22-A4FA-CCA8197E3FD1}" type="sibTrans" cxnId="{0F2EF5C8-EEB9-4E71-932E-1E06F7C2187D}">
      <dgm:prSet/>
      <dgm:spPr/>
      <dgm:t>
        <a:bodyPr/>
        <a:lstStyle/>
        <a:p>
          <a:endParaRPr lang="en-US" sz="2000" b="1"/>
        </a:p>
      </dgm:t>
    </dgm:pt>
    <dgm:pt modelId="{08609326-DD7A-435D-A3F3-DF8393C04878}">
      <dgm:prSet phldrT="[Text]" custT="1"/>
      <dgm:spPr>
        <a:solidFill>
          <a:srgbClr val="54585A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Implementation or transition to cost of service results (if necessary)</a:t>
          </a:r>
        </a:p>
      </dgm:t>
    </dgm:pt>
    <dgm:pt modelId="{8A6D2DBA-C3EA-45C2-AC0C-0D75AEA392F5}" type="parTrans" cxnId="{7473CC67-075F-4902-9EED-E137EA4E95B4}">
      <dgm:prSet/>
      <dgm:spPr/>
      <dgm:t>
        <a:bodyPr/>
        <a:lstStyle/>
        <a:p>
          <a:endParaRPr lang="en-US" sz="2000" b="1"/>
        </a:p>
      </dgm:t>
    </dgm:pt>
    <dgm:pt modelId="{4B5B965A-B373-4EEE-8A49-287D16FB93E4}" type="sibTrans" cxnId="{7473CC67-075F-4902-9EED-E137EA4E95B4}">
      <dgm:prSet/>
      <dgm:spPr/>
      <dgm:t>
        <a:bodyPr/>
        <a:lstStyle/>
        <a:p>
          <a:endParaRPr lang="en-US" sz="2000" b="1"/>
        </a:p>
      </dgm:t>
    </dgm:pt>
    <dgm:pt modelId="{EB511FDC-50BC-4072-A180-8D3BAF0BB159}">
      <dgm:prSet custT="1"/>
      <dgm:spPr>
        <a:solidFill>
          <a:srgbClr val="54585A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Wastewater volume/strength</a:t>
          </a:r>
        </a:p>
      </dgm:t>
    </dgm:pt>
    <dgm:pt modelId="{38B2C973-322C-441C-B744-8EED93AEC30D}">
      <dgm:prSet phldrT="[Text]" custT="1"/>
      <dgm:spPr>
        <a:solidFill>
          <a:srgbClr val="54585A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Review of customer usage and characteristics</a:t>
          </a:r>
        </a:p>
      </dgm:t>
    </dgm:pt>
    <dgm:pt modelId="{FA1269C3-CFB3-4CE0-9B1B-C90745093FD5}" type="sibTrans" cxnId="{F9109252-9518-4DFE-A8CD-5DEFDBBB4C3B}">
      <dgm:prSet/>
      <dgm:spPr/>
      <dgm:t>
        <a:bodyPr/>
        <a:lstStyle/>
        <a:p>
          <a:endParaRPr lang="en-US" sz="2000" b="1"/>
        </a:p>
      </dgm:t>
    </dgm:pt>
    <dgm:pt modelId="{17544E51-09A8-4B4A-8BDA-C2C94858D9EA}" type="parTrans" cxnId="{F9109252-9518-4DFE-A8CD-5DEFDBBB4C3B}">
      <dgm:prSet/>
      <dgm:spPr/>
      <dgm:t>
        <a:bodyPr/>
        <a:lstStyle/>
        <a:p>
          <a:endParaRPr lang="en-US" sz="2000" b="1"/>
        </a:p>
      </dgm:t>
    </dgm:pt>
    <dgm:pt modelId="{9F6B3448-F094-4D12-BE9D-E8B512B6FDCF}" type="sibTrans" cxnId="{AC617800-4EB9-4C41-B63E-E67B260F668A}">
      <dgm:prSet/>
      <dgm:spPr/>
      <dgm:t>
        <a:bodyPr/>
        <a:lstStyle/>
        <a:p>
          <a:endParaRPr lang="en-US" sz="2000" b="1"/>
        </a:p>
      </dgm:t>
    </dgm:pt>
    <dgm:pt modelId="{790A120B-7DBB-42C1-A0E2-DD1629AC5F10}" type="parTrans" cxnId="{AC617800-4EB9-4C41-B63E-E67B260F668A}">
      <dgm:prSet/>
      <dgm:spPr/>
      <dgm:t>
        <a:bodyPr/>
        <a:lstStyle/>
        <a:p>
          <a:endParaRPr lang="en-US" sz="2000" b="1"/>
        </a:p>
      </dgm:t>
    </dgm:pt>
    <dgm:pt modelId="{D913C679-18B2-41B5-A0E3-944C500E4ADE}">
      <dgm:prSet custT="1"/>
      <dgm:spPr>
        <a:solidFill>
          <a:srgbClr val="54585A"/>
        </a:solidFill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Separate rate schedules</a:t>
          </a:r>
        </a:p>
      </dgm:t>
    </dgm:pt>
    <dgm:pt modelId="{E80EEDDD-52C0-47F6-9323-87CCB4864E44}" type="parTrans" cxnId="{97832A96-2845-4871-B761-716886DC4EEC}">
      <dgm:prSet/>
      <dgm:spPr/>
      <dgm:t>
        <a:bodyPr/>
        <a:lstStyle/>
        <a:p>
          <a:endParaRPr lang="en-US"/>
        </a:p>
      </dgm:t>
    </dgm:pt>
    <dgm:pt modelId="{F4F82623-1548-4565-A8F6-7DE4337AF536}" type="sibTrans" cxnId="{97832A96-2845-4871-B761-716886DC4EEC}">
      <dgm:prSet/>
      <dgm:spPr/>
      <dgm:t>
        <a:bodyPr/>
        <a:lstStyle/>
        <a:p>
          <a:endParaRPr lang="en-US"/>
        </a:p>
      </dgm:t>
    </dgm:pt>
    <dgm:pt modelId="{DAE81E38-388A-4ED7-9306-12AADE297676}">
      <dgm:prSet custT="1"/>
      <dgm:spPr>
        <a:solidFill>
          <a:srgbClr val="54585A"/>
        </a:solidFill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Based on customer characteristics</a:t>
          </a:r>
        </a:p>
      </dgm:t>
    </dgm:pt>
    <dgm:pt modelId="{A68189F6-1608-4BB5-8108-92DA68774D9F}" type="parTrans" cxnId="{0BB1C9E0-9A98-4F76-A43C-36E166FB44D1}">
      <dgm:prSet/>
      <dgm:spPr/>
      <dgm:t>
        <a:bodyPr/>
        <a:lstStyle/>
        <a:p>
          <a:endParaRPr lang="en-US"/>
        </a:p>
      </dgm:t>
    </dgm:pt>
    <dgm:pt modelId="{CB8B1919-E484-4815-AF41-5AB86713AE19}" type="sibTrans" cxnId="{0BB1C9E0-9A98-4F76-A43C-36E166FB44D1}">
      <dgm:prSet/>
      <dgm:spPr/>
      <dgm:t>
        <a:bodyPr/>
        <a:lstStyle/>
        <a:p>
          <a:endParaRPr lang="en-US"/>
        </a:p>
      </dgm:t>
    </dgm:pt>
    <dgm:pt modelId="{EADA5171-5904-4BF3-8C21-B68401693F49}">
      <dgm:prSet custT="1"/>
      <dgm:spPr>
        <a:solidFill>
          <a:srgbClr val="54585A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Water average day/peak day</a:t>
          </a:r>
        </a:p>
      </dgm:t>
    </dgm:pt>
    <dgm:pt modelId="{2B431897-5BA8-4B1F-A5BA-AFA5F334E79D}" type="parTrans" cxnId="{D90B8BFE-3DBE-44E7-BED9-16E5E2DCF688}">
      <dgm:prSet/>
      <dgm:spPr/>
      <dgm:t>
        <a:bodyPr/>
        <a:lstStyle/>
        <a:p>
          <a:endParaRPr lang="en-US"/>
        </a:p>
      </dgm:t>
    </dgm:pt>
    <dgm:pt modelId="{64306784-7B18-4BEF-88AC-070479430FAD}" type="sibTrans" cxnId="{D90B8BFE-3DBE-44E7-BED9-16E5E2DCF688}">
      <dgm:prSet/>
      <dgm:spPr/>
      <dgm:t>
        <a:bodyPr/>
        <a:lstStyle/>
        <a:p>
          <a:endParaRPr lang="en-US"/>
        </a:p>
      </dgm:t>
    </dgm:pt>
    <dgm:pt modelId="{1AD0FE81-561E-4970-91B2-8E3A22816477}">
      <dgm:prSet custT="1"/>
      <dgm:spPr>
        <a:solidFill>
          <a:srgbClr val="54585A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Customer </a:t>
          </a:r>
        </a:p>
      </dgm:t>
    </dgm:pt>
    <dgm:pt modelId="{104AF65F-38DB-4D7B-AD43-5BB309C1DA20}" type="parTrans" cxnId="{E5C39D15-9AB3-4A63-9933-073BAC195E1A}">
      <dgm:prSet/>
      <dgm:spPr/>
      <dgm:t>
        <a:bodyPr/>
        <a:lstStyle/>
        <a:p>
          <a:endParaRPr lang="en-US"/>
        </a:p>
      </dgm:t>
    </dgm:pt>
    <dgm:pt modelId="{5E7D26CF-FB9C-4EBC-92B6-B0FAFB46FE92}" type="sibTrans" cxnId="{E5C39D15-9AB3-4A63-9933-073BAC195E1A}">
      <dgm:prSet/>
      <dgm:spPr/>
      <dgm:t>
        <a:bodyPr/>
        <a:lstStyle/>
        <a:p>
          <a:endParaRPr lang="en-US"/>
        </a:p>
      </dgm:t>
    </dgm:pt>
    <dgm:pt modelId="{0A1A49E7-8341-48AE-BED6-1C44D15729CA}" type="pres">
      <dgm:prSet presAssocID="{A4716F9A-F3AF-4DD1-AA29-ADDC8C95D08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C186F0-F7C7-471B-B6DE-016B2A95B774}" type="pres">
      <dgm:prSet presAssocID="{A4716F9A-F3AF-4DD1-AA29-ADDC8C95D08B}" presName="matrix" presStyleCnt="0"/>
      <dgm:spPr/>
    </dgm:pt>
    <dgm:pt modelId="{259633D4-BD22-4A93-BCDB-C1727A7C8FBD}" type="pres">
      <dgm:prSet presAssocID="{A4716F9A-F3AF-4DD1-AA29-ADDC8C95D08B}" presName="tile1" presStyleLbl="node1" presStyleIdx="0" presStyleCnt="4"/>
      <dgm:spPr/>
    </dgm:pt>
    <dgm:pt modelId="{58EDE0FD-8F6D-468F-BAF5-60605D33670A}" type="pres">
      <dgm:prSet presAssocID="{A4716F9A-F3AF-4DD1-AA29-ADDC8C95D0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4BDBC9A-FA36-40F5-8206-33DEA0C4D7FB}" type="pres">
      <dgm:prSet presAssocID="{A4716F9A-F3AF-4DD1-AA29-ADDC8C95D08B}" presName="tile2" presStyleLbl="node1" presStyleIdx="1" presStyleCnt="4"/>
      <dgm:spPr/>
    </dgm:pt>
    <dgm:pt modelId="{4A42F27B-CF40-467E-835A-61C6761183AC}" type="pres">
      <dgm:prSet presAssocID="{A4716F9A-F3AF-4DD1-AA29-ADDC8C95D0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0317FFE-6084-4DD1-872E-5AF3F3D67D40}" type="pres">
      <dgm:prSet presAssocID="{A4716F9A-F3AF-4DD1-AA29-ADDC8C95D08B}" presName="tile3" presStyleLbl="node1" presStyleIdx="2" presStyleCnt="4"/>
      <dgm:spPr/>
    </dgm:pt>
    <dgm:pt modelId="{C79415F5-BA86-4E4B-A8FE-7BF299A0C9C1}" type="pres">
      <dgm:prSet presAssocID="{A4716F9A-F3AF-4DD1-AA29-ADDC8C95D0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E2DCA1-8F3A-4B27-A65B-E4C9BD5E2EB0}" type="pres">
      <dgm:prSet presAssocID="{A4716F9A-F3AF-4DD1-AA29-ADDC8C95D08B}" presName="tile4" presStyleLbl="node1" presStyleIdx="3" presStyleCnt="4"/>
      <dgm:spPr/>
    </dgm:pt>
    <dgm:pt modelId="{D3066FAD-550B-4CC7-B308-A0003E7CE42D}" type="pres">
      <dgm:prSet presAssocID="{A4716F9A-F3AF-4DD1-AA29-ADDC8C95D0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DF8632D-0D8D-4F62-B01E-F1B4756A3BC6}" type="pres">
      <dgm:prSet presAssocID="{A4716F9A-F3AF-4DD1-AA29-ADDC8C95D08B}" presName="centerTile" presStyleLbl="fgShp" presStyleIdx="0" presStyleCnt="1" custScaleX="125382" custScaleY="127740" custLinFactNeighborY="-5672">
        <dgm:presLayoutVars>
          <dgm:chMax val="0"/>
          <dgm:chPref val="0"/>
        </dgm:presLayoutVars>
      </dgm:prSet>
      <dgm:spPr/>
    </dgm:pt>
  </dgm:ptLst>
  <dgm:cxnLst>
    <dgm:cxn modelId="{AC617800-4EB9-4C41-B63E-E67B260F668A}" srcId="{38B2C973-322C-441C-B744-8EED93AEC30D}" destId="{EB511FDC-50BC-4072-A180-8D3BAF0BB159}" srcOrd="0" destOrd="0" parTransId="{790A120B-7DBB-42C1-A0E2-DD1629AC5F10}" sibTransId="{9F6B3448-F094-4D12-BE9D-E8B512B6FDCF}"/>
    <dgm:cxn modelId="{9614A005-2948-4156-BAF3-C4EC0E09F043}" type="presOf" srcId="{EB511FDC-50BC-4072-A180-8D3BAF0BB159}" destId="{259633D4-BD22-4A93-BCDB-C1727A7C8FBD}" srcOrd="0" destOrd="1" presId="urn:microsoft.com/office/officeart/2005/8/layout/matrix1"/>
    <dgm:cxn modelId="{BCBBF810-589B-4A4A-ACE8-F33A0EAFE100}" type="presOf" srcId="{DAE81E38-388A-4ED7-9306-12AADE297676}" destId="{C4BDBC9A-FA36-40F5-8206-33DEA0C4D7FB}" srcOrd="0" destOrd="2" presId="urn:microsoft.com/office/officeart/2005/8/layout/matrix1"/>
    <dgm:cxn modelId="{E5C39D15-9AB3-4A63-9933-073BAC195E1A}" srcId="{38B2C973-322C-441C-B744-8EED93AEC30D}" destId="{1AD0FE81-561E-4970-91B2-8E3A22816477}" srcOrd="2" destOrd="0" parTransId="{104AF65F-38DB-4D7B-AD43-5BB309C1DA20}" sibTransId="{5E7D26CF-FB9C-4EBC-92B6-B0FAFB46FE92}"/>
    <dgm:cxn modelId="{36D31733-2574-4A7A-BEE5-E58A5D24B0CB}" type="presOf" srcId="{D913C679-18B2-41B5-A0E3-944C500E4ADE}" destId="{4A42F27B-CF40-467E-835A-61C6761183AC}" srcOrd="1" destOrd="1" presId="urn:microsoft.com/office/officeart/2005/8/layout/matrix1"/>
    <dgm:cxn modelId="{EE4BC334-7CAC-4146-894F-DC2B4F2EDD8A}" type="presOf" srcId="{38B2C973-322C-441C-B744-8EED93AEC30D}" destId="{259633D4-BD22-4A93-BCDB-C1727A7C8FBD}" srcOrd="0" destOrd="0" presId="urn:microsoft.com/office/officeart/2005/8/layout/matrix1"/>
    <dgm:cxn modelId="{FAFCD53B-CD61-4F68-AE3E-EDD5BDFC3C5A}" type="presOf" srcId="{08609326-DD7A-435D-A3F3-DF8393C04878}" destId="{7AE2DCA1-8F3A-4B27-A65B-E4C9BD5E2EB0}" srcOrd="0" destOrd="0" presId="urn:microsoft.com/office/officeart/2005/8/layout/matrix1"/>
    <dgm:cxn modelId="{7473CC67-075F-4902-9EED-E137EA4E95B4}" srcId="{F1FB243A-97B3-4C87-8199-4E71FBC3C6CA}" destId="{08609326-DD7A-435D-A3F3-DF8393C04878}" srcOrd="3" destOrd="0" parTransId="{8A6D2DBA-C3EA-45C2-AC0C-0D75AEA392F5}" sibTransId="{4B5B965A-B373-4EEE-8A49-287D16FB93E4}"/>
    <dgm:cxn modelId="{212A556C-6A0F-4D84-9ECE-E180A85DC8E2}" type="presOf" srcId="{C4113B83-2A3E-4EF9-BA43-E7A832327CAA}" destId="{4A42F27B-CF40-467E-835A-61C6761183AC}" srcOrd="1" destOrd="0" presId="urn:microsoft.com/office/officeart/2005/8/layout/matrix1"/>
    <dgm:cxn modelId="{3275846F-3DD2-4FC3-B0E8-E4CA8C64E3E1}" type="presOf" srcId="{0CBC5ABC-B4C5-4755-B7E1-4CA200CB93D5}" destId="{C0317FFE-6084-4DD1-872E-5AF3F3D67D40}" srcOrd="0" destOrd="0" presId="urn:microsoft.com/office/officeart/2005/8/layout/matrix1"/>
    <dgm:cxn modelId="{E76BDE51-9C68-440B-BDDE-7669D4454C79}" type="presOf" srcId="{EADA5171-5904-4BF3-8C21-B68401693F49}" destId="{259633D4-BD22-4A93-BCDB-C1727A7C8FBD}" srcOrd="0" destOrd="2" presId="urn:microsoft.com/office/officeart/2005/8/layout/matrix1"/>
    <dgm:cxn modelId="{F9109252-9518-4DFE-A8CD-5DEFDBBB4C3B}" srcId="{F1FB243A-97B3-4C87-8199-4E71FBC3C6CA}" destId="{38B2C973-322C-441C-B744-8EED93AEC30D}" srcOrd="0" destOrd="0" parTransId="{17544E51-09A8-4B4A-8BDA-C2C94858D9EA}" sibTransId="{FA1269C3-CFB3-4CE0-9B1B-C90745093FD5}"/>
    <dgm:cxn modelId="{AEAEBE8F-01AE-4BA8-86AA-BCEC2DE04BDE}" type="presOf" srcId="{EB511FDC-50BC-4072-A180-8D3BAF0BB159}" destId="{58EDE0FD-8F6D-468F-BAF5-60605D33670A}" srcOrd="1" destOrd="1" presId="urn:microsoft.com/office/officeart/2005/8/layout/matrix1"/>
    <dgm:cxn modelId="{8EB18A91-B6A2-4095-ACBC-98700CE38D69}" type="presOf" srcId="{A4716F9A-F3AF-4DD1-AA29-ADDC8C95D08B}" destId="{0A1A49E7-8341-48AE-BED6-1C44D15729CA}" srcOrd="0" destOrd="0" presId="urn:microsoft.com/office/officeart/2005/8/layout/matrix1"/>
    <dgm:cxn modelId="{97832A96-2845-4871-B761-716886DC4EEC}" srcId="{C4113B83-2A3E-4EF9-BA43-E7A832327CAA}" destId="{D913C679-18B2-41B5-A0E3-944C500E4ADE}" srcOrd="0" destOrd="0" parTransId="{E80EEDDD-52C0-47F6-9323-87CCB4864E44}" sibTransId="{F4F82623-1548-4565-A8F6-7DE4337AF536}"/>
    <dgm:cxn modelId="{81C1DD9E-6225-437A-8473-5A2C5C32782D}" srcId="{A4716F9A-F3AF-4DD1-AA29-ADDC8C95D08B}" destId="{F1FB243A-97B3-4C87-8199-4E71FBC3C6CA}" srcOrd="0" destOrd="0" parTransId="{B5651CFB-8442-45FD-B9E9-7B8B4894B766}" sibTransId="{9675029F-62CD-453E-BD9F-22D741055ACE}"/>
    <dgm:cxn modelId="{EEFD95A4-929A-464C-A5B7-383C9C07E37E}" type="presOf" srcId="{EADA5171-5904-4BF3-8C21-B68401693F49}" destId="{58EDE0FD-8F6D-468F-BAF5-60605D33670A}" srcOrd="1" destOrd="2" presId="urn:microsoft.com/office/officeart/2005/8/layout/matrix1"/>
    <dgm:cxn modelId="{70ECECAB-1103-41E2-815B-0FE0C496CDA9}" type="presOf" srcId="{F1FB243A-97B3-4C87-8199-4E71FBC3C6CA}" destId="{ADF8632D-0D8D-4F62-B01E-F1B4756A3BC6}" srcOrd="0" destOrd="0" presId="urn:microsoft.com/office/officeart/2005/8/layout/matrix1"/>
    <dgm:cxn modelId="{B0C3E9AE-0653-4F0B-BA57-8DDDBA9685EA}" type="presOf" srcId="{1AD0FE81-561E-4970-91B2-8E3A22816477}" destId="{259633D4-BD22-4A93-BCDB-C1727A7C8FBD}" srcOrd="0" destOrd="3" presId="urn:microsoft.com/office/officeart/2005/8/layout/matrix1"/>
    <dgm:cxn modelId="{3EF320AF-CD8C-4AD1-8DBC-1C2529B146D6}" type="presOf" srcId="{1AD0FE81-561E-4970-91B2-8E3A22816477}" destId="{58EDE0FD-8F6D-468F-BAF5-60605D33670A}" srcOrd="1" destOrd="3" presId="urn:microsoft.com/office/officeart/2005/8/layout/matrix1"/>
    <dgm:cxn modelId="{35B366B2-65E6-487E-B0A3-9E35A4B5866B}" type="presOf" srcId="{38B2C973-322C-441C-B744-8EED93AEC30D}" destId="{58EDE0FD-8F6D-468F-BAF5-60605D33670A}" srcOrd="1" destOrd="0" presId="urn:microsoft.com/office/officeart/2005/8/layout/matrix1"/>
    <dgm:cxn modelId="{09E143B4-D1CD-44D7-89CD-DCCE0369C42B}" type="presOf" srcId="{0CBC5ABC-B4C5-4755-B7E1-4CA200CB93D5}" destId="{C79415F5-BA86-4E4B-A8FE-7BF299A0C9C1}" srcOrd="1" destOrd="0" presId="urn:microsoft.com/office/officeart/2005/8/layout/matrix1"/>
    <dgm:cxn modelId="{F4C6F9BA-BD56-4B63-B4A9-9E63AB08D272}" type="presOf" srcId="{C4113B83-2A3E-4EF9-BA43-E7A832327CAA}" destId="{C4BDBC9A-FA36-40F5-8206-33DEA0C4D7FB}" srcOrd="0" destOrd="0" presId="urn:microsoft.com/office/officeart/2005/8/layout/matrix1"/>
    <dgm:cxn modelId="{0D7CD2BC-FF41-465D-8E32-D14ADB5FBFF9}" type="presOf" srcId="{D913C679-18B2-41B5-A0E3-944C500E4ADE}" destId="{C4BDBC9A-FA36-40F5-8206-33DEA0C4D7FB}" srcOrd="0" destOrd="1" presId="urn:microsoft.com/office/officeart/2005/8/layout/matrix1"/>
    <dgm:cxn modelId="{0F2EF5C8-EEB9-4E71-932E-1E06F7C2187D}" srcId="{F1FB243A-97B3-4C87-8199-4E71FBC3C6CA}" destId="{0CBC5ABC-B4C5-4755-B7E1-4CA200CB93D5}" srcOrd="2" destOrd="0" parTransId="{EDD58DAC-95EC-435F-8818-D6F7386D9E6A}" sibTransId="{3AA4122B-39B3-4D22-A4FA-CCA8197E3FD1}"/>
    <dgm:cxn modelId="{E1F671D0-6F40-477E-B839-D6B0E12EF778}" srcId="{F1FB243A-97B3-4C87-8199-4E71FBC3C6CA}" destId="{C4113B83-2A3E-4EF9-BA43-E7A832327CAA}" srcOrd="1" destOrd="0" parTransId="{97C4E4EE-C73B-41C2-92CC-AB9148A412F5}" sibTransId="{00AB081E-551F-45F5-9AB6-A8FB6BB314AF}"/>
    <dgm:cxn modelId="{0BB1C9E0-9A98-4F76-A43C-36E166FB44D1}" srcId="{C4113B83-2A3E-4EF9-BA43-E7A832327CAA}" destId="{DAE81E38-388A-4ED7-9306-12AADE297676}" srcOrd="1" destOrd="0" parTransId="{A68189F6-1608-4BB5-8108-92DA68774D9F}" sibTransId="{CB8B1919-E484-4815-AF41-5AB86713AE19}"/>
    <dgm:cxn modelId="{DDEAD3E3-A614-4943-8E32-DAEBD30245FF}" type="presOf" srcId="{DAE81E38-388A-4ED7-9306-12AADE297676}" destId="{4A42F27B-CF40-467E-835A-61C6761183AC}" srcOrd="1" destOrd="2" presId="urn:microsoft.com/office/officeart/2005/8/layout/matrix1"/>
    <dgm:cxn modelId="{9EFD8DE8-FD0F-4DFC-ACBF-0B2043941E73}" type="presOf" srcId="{08609326-DD7A-435D-A3F3-DF8393C04878}" destId="{D3066FAD-550B-4CC7-B308-A0003E7CE42D}" srcOrd="1" destOrd="0" presId="urn:microsoft.com/office/officeart/2005/8/layout/matrix1"/>
    <dgm:cxn modelId="{D90B8BFE-3DBE-44E7-BED9-16E5E2DCF688}" srcId="{38B2C973-322C-441C-B744-8EED93AEC30D}" destId="{EADA5171-5904-4BF3-8C21-B68401693F49}" srcOrd="1" destOrd="0" parTransId="{2B431897-5BA8-4B1F-A5BA-AFA5F334E79D}" sibTransId="{64306784-7B18-4BEF-88AC-070479430FAD}"/>
    <dgm:cxn modelId="{6DC5C068-8E0B-4205-8E0A-4A1CABE06AB0}" type="presParOf" srcId="{0A1A49E7-8341-48AE-BED6-1C44D15729CA}" destId="{7EC186F0-F7C7-471B-B6DE-016B2A95B774}" srcOrd="0" destOrd="0" presId="urn:microsoft.com/office/officeart/2005/8/layout/matrix1"/>
    <dgm:cxn modelId="{EE139085-FB99-4CF9-83A8-DB0F4258D226}" type="presParOf" srcId="{7EC186F0-F7C7-471B-B6DE-016B2A95B774}" destId="{259633D4-BD22-4A93-BCDB-C1727A7C8FBD}" srcOrd="0" destOrd="0" presId="urn:microsoft.com/office/officeart/2005/8/layout/matrix1"/>
    <dgm:cxn modelId="{CB77C881-AE80-4298-96D2-09806BC124D0}" type="presParOf" srcId="{7EC186F0-F7C7-471B-B6DE-016B2A95B774}" destId="{58EDE0FD-8F6D-468F-BAF5-60605D33670A}" srcOrd="1" destOrd="0" presId="urn:microsoft.com/office/officeart/2005/8/layout/matrix1"/>
    <dgm:cxn modelId="{BC10E998-C91C-439D-87C2-0BCEDB5FE92B}" type="presParOf" srcId="{7EC186F0-F7C7-471B-B6DE-016B2A95B774}" destId="{C4BDBC9A-FA36-40F5-8206-33DEA0C4D7FB}" srcOrd="2" destOrd="0" presId="urn:microsoft.com/office/officeart/2005/8/layout/matrix1"/>
    <dgm:cxn modelId="{7DCF654D-7D49-4F5A-8843-B6A43C26FC25}" type="presParOf" srcId="{7EC186F0-F7C7-471B-B6DE-016B2A95B774}" destId="{4A42F27B-CF40-467E-835A-61C6761183AC}" srcOrd="3" destOrd="0" presId="urn:microsoft.com/office/officeart/2005/8/layout/matrix1"/>
    <dgm:cxn modelId="{DD1A4173-D6B2-45F5-B0A9-070989A0F738}" type="presParOf" srcId="{7EC186F0-F7C7-471B-B6DE-016B2A95B774}" destId="{C0317FFE-6084-4DD1-872E-5AF3F3D67D40}" srcOrd="4" destOrd="0" presId="urn:microsoft.com/office/officeart/2005/8/layout/matrix1"/>
    <dgm:cxn modelId="{166B66E8-8A74-41FB-88BB-4C99334F1685}" type="presParOf" srcId="{7EC186F0-F7C7-471B-B6DE-016B2A95B774}" destId="{C79415F5-BA86-4E4B-A8FE-7BF299A0C9C1}" srcOrd="5" destOrd="0" presId="urn:microsoft.com/office/officeart/2005/8/layout/matrix1"/>
    <dgm:cxn modelId="{5E0BDAC2-0BC9-4FD5-B180-5F669BD5A533}" type="presParOf" srcId="{7EC186F0-F7C7-471B-B6DE-016B2A95B774}" destId="{7AE2DCA1-8F3A-4B27-A65B-E4C9BD5E2EB0}" srcOrd="6" destOrd="0" presId="urn:microsoft.com/office/officeart/2005/8/layout/matrix1"/>
    <dgm:cxn modelId="{3FF87A62-8106-4DD8-AD58-CE8D25E89F91}" type="presParOf" srcId="{7EC186F0-F7C7-471B-B6DE-016B2A95B774}" destId="{D3066FAD-550B-4CC7-B308-A0003E7CE42D}" srcOrd="7" destOrd="0" presId="urn:microsoft.com/office/officeart/2005/8/layout/matrix1"/>
    <dgm:cxn modelId="{DEE1736F-CBE6-4EB6-9D27-090D96782D19}" type="presParOf" srcId="{0A1A49E7-8341-48AE-BED6-1C44D15729CA}" destId="{ADF8632D-0D8D-4F62-B01E-F1B4756A3B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59ACA-90E4-4CA9-BEBD-3DD70C70E5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D61720-494B-40CD-B716-F7C6CEBCE58D}">
      <dgm:prSet/>
      <dgm:spPr>
        <a:xfrm>
          <a:off x="4036" y="1457325"/>
          <a:ext cx="1941337" cy="19431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Reflect the findings of the revenue requirement and cost of service analyses</a:t>
          </a:r>
        </a:p>
      </dgm:t>
    </dgm:pt>
    <dgm:pt modelId="{8BAB859E-CA44-4AAC-A20C-655A0B1C5D71}" type="parTrans" cxnId="{2CD2E3AB-0E79-4C66-A21F-439CA8141EF1}">
      <dgm:prSet/>
      <dgm:spPr/>
      <dgm:t>
        <a:bodyPr/>
        <a:lstStyle/>
        <a:p>
          <a:endParaRPr lang="en-US"/>
        </a:p>
      </dgm:t>
    </dgm:pt>
    <dgm:pt modelId="{380B9ED1-0333-4452-ACCD-5496BC88C45F}" type="sibTrans" cxnId="{2CD2E3AB-0E79-4C66-A21F-439CA8141EF1}">
      <dgm:prSet/>
      <dgm:spPr/>
      <dgm:t>
        <a:bodyPr/>
        <a:lstStyle/>
        <a:p>
          <a:endParaRPr lang="en-US"/>
        </a:p>
      </dgm:t>
    </dgm:pt>
    <dgm:pt modelId="{8C98BA03-8D8B-469E-92C3-400910FC96D7}">
      <dgm:prSet/>
      <dgm:spPr>
        <a:xfrm>
          <a:off x="2042440" y="1457325"/>
          <a:ext cx="1941337" cy="19431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Meet the rate design goals and objectives of the City</a:t>
          </a:r>
        </a:p>
      </dgm:t>
    </dgm:pt>
    <dgm:pt modelId="{9E51634A-0293-4966-A03B-D0347DF2010F}" type="parTrans" cxnId="{87207127-836C-4F46-8BEB-339F2A75BEF3}">
      <dgm:prSet/>
      <dgm:spPr/>
      <dgm:t>
        <a:bodyPr/>
        <a:lstStyle/>
        <a:p>
          <a:endParaRPr lang="en-US"/>
        </a:p>
      </dgm:t>
    </dgm:pt>
    <dgm:pt modelId="{A6AE5E46-2300-4358-82C6-A7E4686BB43B}" type="sibTrans" cxnId="{87207127-836C-4F46-8BEB-339F2A75BEF3}">
      <dgm:prSet/>
      <dgm:spPr/>
      <dgm:t>
        <a:bodyPr/>
        <a:lstStyle/>
        <a:p>
          <a:endParaRPr lang="en-US"/>
        </a:p>
      </dgm:t>
    </dgm:pt>
    <dgm:pt modelId="{4C8F0306-BE06-4CC9-97FF-543F9E4A1FEA}">
      <dgm:prSet/>
      <dgm:spPr>
        <a:xfrm>
          <a:off x="4080844" y="1457325"/>
          <a:ext cx="1941337" cy="19431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Produce sufficient revenues to meet the target revenues of the utility, and each class of service</a:t>
          </a:r>
        </a:p>
      </dgm:t>
    </dgm:pt>
    <dgm:pt modelId="{E73FE66E-E994-4907-AAE1-E51A079ABC97}" type="parTrans" cxnId="{B1D759EA-9683-47D6-9409-62E663D6178B}">
      <dgm:prSet/>
      <dgm:spPr/>
      <dgm:t>
        <a:bodyPr/>
        <a:lstStyle/>
        <a:p>
          <a:endParaRPr lang="en-US"/>
        </a:p>
      </dgm:t>
    </dgm:pt>
    <dgm:pt modelId="{A6FFBDBE-D102-4897-93A6-2D677976563E}" type="sibTrans" cxnId="{B1D759EA-9683-47D6-9409-62E663D6178B}">
      <dgm:prSet/>
      <dgm:spPr/>
      <dgm:t>
        <a:bodyPr/>
        <a:lstStyle/>
        <a:p>
          <a:endParaRPr lang="en-US"/>
        </a:p>
      </dgm:t>
    </dgm:pt>
    <dgm:pt modelId="{EAE5CEAD-10F8-47CB-B568-5CF6A1ED671B}">
      <dgm:prSet/>
      <dgm:spPr>
        <a:xfrm>
          <a:off x="6119249" y="1457325"/>
          <a:ext cx="1941337" cy="19431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Are cost-based and proportional</a:t>
          </a:r>
        </a:p>
      </dgm:t>
    </dgm:pt>
    <dgm:pt modelId="{1CAD1D32-6ADF-4788-9FCC-3CBBFB84AD92}" type="parTrans" cxnId="{D9E7A870-A1B0-4752-B082-2970B8CA4B1E}">
      <dgm:prSet/>
      <dgm:spPr/>
      <dgm:t>
        <a:bodyPr/>
        <a:lstStyle/>
        <a:p>
          <a:endParaRPr lang="en-US"/>
        </a:p>
      </dgm:t>
    </dgm:pt>
    <dgm:pt modelId="{F5FA58FE-7C92-4A25-B434-91A87ABFA155}" type="sibTrans" cxnId="{D9E7A870-A1B0-4752-B082-2970B8CA4B1E}">
      <dgm:prSet/>
      <dgm:spPr/>
      <dgm:t>
        <a:bodyPr/>
        <a:lstStyle/>
        <a:p>
          <a:endParaRPr lang="en-US"/>
        </a:p>
      </dgm:t>
    </dgm:pt>
    <dgm:pt modelId="{EF2EF792-EDB0-4989-AF98-B2EF17F04E46}" type="pres">
      <dgm:prSet presAssocID="{4B859ACA-90E4-4CA9-BEBD-3DD70C70E5A6}" presName="CompostProcess" presStyleCnt="0">
        <dgm:presLayoutVars>
          <dgm:dir/>
          <dgm:resizeHandles val="exact"/>
        </dgm:presLayoutVars>
      </dgm:prSet>
      <dgm:spPr/>
    </dgm:pt>
    <dgm:pt modelId="{0C41382F-1694-4445-9F55-3A6ADAA8DB44}" type="pres">
      <dgm:prSet presAssocID="{4B859ACA-90E4-4CA9-BEBD-3DD70C70E5A6}" presName="arrow" presStyleLbl="bgShp" presStyleIdx="0" presStyleCnt="1"/>
      <dgm:spPr>
        <a:xfrm>
          <a:off x="604846" y="0"/>
          <a:ext cx="6854929" cy="4857750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gm:spPr>
    </dgm:pt>
    <dgm:pt modelId="{E7943666-B74F-4FB6-B973-7B6554A1F863}" type="pres">
      <dgm:prSet presAssocID="{4B859ACA-90E4-4CA9-BEBD-3DD70C70E5A6}" presName="linearProcess" presStyleCnt="0"/>
      <dgm:spPr/>
    </dgm:pt>
    <dgm:pt modelId="{B0F9B4C4-06F8-4D7B-99AB-277F54EFC35F}" type="pres">
      <dgm:prSet presAssocID="{75D61720-494B-40CD-B716-F7C6CEBCE58D}" presName="textNode" presStyleLbl="node1" presStyleIdx="0" presStyleCnt="4">
        <dgm:presLayoutVars>
          <dgm:bulletEnabled val="1"/>
        </dgm:presLayoutVars>
      </dgm:prSet>
      <dgm:spPr/>
    </dgm:pt>
    <dgm:pt modelId="{4B3F4A64-2FB1-4552-B789-8FE7C2698420}" type="pres">
      <dgm:prSet presAssocID="{380B9ED1-0333-4452-ACCD-5496BC88C45F}" presName="sibTrans" presStyleCnt="0"/>
      <dgm:spPr/>
    </dgm:pt>
    <dgm:pt modelId="{B63A5F8D-9055-43A1-838B-D4CDAD4CC281}" type="pres">
      <dgm:prSet presAssocID="{8C98BA03-8D8B-469E-92C3-400910FC96D7}" presName="textNode" presStyleLbl="node1" presStyleIdx="1" presStyleCnt="4">
        <dgm:presLayoutVars>
          <dgm:bulletEnabled val="1"/>
        </dgm:presLayoutVars>
      </dgm:prSet>
      <dgm:spPr/>
    </dgm:pt>
    <dgm:pt modelId="{4C79E331-A0FE-4114-B929-8F5CE5CD5C7D}" type="pres">
      <dgm:prSet presAssocID="{A6AE5E46-2300-4358-82C6-A7E4686BB43B}" presName="sibTrans" presStyleCnt="0"/>
      <dgm:spPr/>
    </dgm:pt>
    <dgm:pt modelId="{09431BF0-3561-427E-B9D8-FD10CFDA49F9}" type="pres">
      <dgm:prSet presAssocID="{4C8F0306-BE06-4CC9-97FF-543F9E4A1FEA}" presName="textNode" presStyleLbl="node1" presStyleIdx="2" presStyleCnt="4">
        <dgm:presLayoutVars>
          <dgm:bulletEnabled val="1"/>
        </dgm:presLayoutVars>
      </dgm:prSet>
      <dgm:spPr/>
    </dgm:pt>
    <dgm:pt modelId="{A0930BB0-3A54-4712-906A-F1A139D6F2B5}" type="pres">
      <dgm:prSet presAssocID="{A6FFBDBE-D102-4897-93A6-2D677976563E}" presName="sibTrans" presStyleCnt="0"/>
      <dgm:spPr/>
    </dgm:pt>
    <dgm:pt modelId="{1BEF78AA-B958-414C-961C-50ACF30E7629}" type="pres">
      <dgm:prSet presAssocID="{EAE5CEAD-10F8-47CB-B568-5CF6A1ED671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C6F7A17-9249-434A-B9DB-33BF85365184}" type="presOf" srcId="{4B859ACA-90E4-4CA9-BEBD-3DD70C70E5A6}" destId="{EF2EF792-EDB0-4989-AF98-B2EF17F04E46}" srcOrd="0" destOrd="0" presId="urn:microsoft.com/office/officeart/2005/8/layout/hProcess9"/>
    <dgm:cxn modelId="{87207127-836C-4F46-8BEB-339F2A75BEF3}" srcId="{4B859ACA-90E4-4CA9-BEBD-3DD70C70E5A6}" destId="{8C98BA03-8D8B-469E-92C3-400910FC96D7}" srcOrd="1" destOrd="0" parTransId="{9E51634A-0293-4966-A03B-D0347DF2010F}" sibTransId="{A6AE5E46-2300-4358-82C6-A7E4686BB43B}"/>
    <dgm:cxn modelId="{74A06365-9A92-45D8-A925-B1C587BE24AC}" type="presOf" srcId="{4C8F0306-BE06-4CC9-97FF-543F9E4A1FEA}" destId="{09431BF0-3561-427E-B9D8-FD10CFDA49F9}" srcOrd="0" destOrd="0" presId="urn:microsoft.com/office/officeart/2005/8/layout/hProcess9"/>
    <dgm:cxn modelId="{D9E7A870-A1B0-4752-B082-2970B8CA4B1E}" srcId="{4B859ACA-90E4-4CA9-BEBD-3DD70C70E5A6}" destId="{EAE5CEAD-10F8-47CB-B568-5CF6A1ED671B}" srcOrd="3" destOrd="0" parTransId="{1CAD1D32-6ADF-4788-9FCC-3CBBFB84AD92}" sibTransId="{F5FA58FE-7C92-4A25-B434-91A87ABFA155}"/>
    <dgm:cxn modelId="{CFD6F559-E59C-4A61-B062-4F205D6CBA1A}" type="presOf" srcId="{EAE5CEAD-10F8-47CB-B568-5CF6A1ED671B}" destId="{1BEF78AA-B958-414C-961C-50ACF30E7629}" srcOrd="0" destOrd="0" presId="urn:microsoft.com/office/officeart/2005/8/layout/hProcess9"/>
    <dgm:cxn modelId="{2CD2E3AB-0E79-4C66-A21F-439CA8141EF1}" srcId="{4B859ACA-90E4-4CA9-BEBD-3DD70C70E5A6}" destId="{75D61720-494B-40CD-B716-F7C6CEBCE58D}" srcOrd="0" destOrd="0" parTransId="{8BAB859E-CA44-4AAC-A20C-655A0B1C5D71}" sibTransId="{380B9ED1-0333-4452-ACCD-5496BC88C45F}"/>
    <dgm:cxn modelId="{E574D5DB-9623-4906-8AF9-7976C3E46EC9}" type="presOf" srcId="{75D61720-494B-40CD-B716-F7C6CEBCE58D}" destId="{B0F9B4C4-06F8-4D7B-99AB-277F54EFC35F}" srcOrd="0" destOrd="0" presId="urn:microsoft.com/office/officeart/2005/8/layout/hProcess9"/>
    <dgm:cxn modelId="{B1D759EA-9683-47D6-9409-62E663D6178B}" srcId="{4B859ACA-90E4-4CA9-BEBD-3DD70C70E5A6}" destId="{4C8F0306-BE06-4CC9-97FF-543F9E4A1FEA}" srcOrd="2" destOrd="0" parTransId="{E73FE66E-E994-4907-AAE1-E51A079ABC97}" sibTransId="{A6FFBDBE-D102-4897-93A6-2D677976563E}"/>
    <dgm:cxn modelId="{ADBEF6F5-2A4F-478E-9C84-4E5C2509B908}" type="presOf" srcId="{8C98BA03-8D8B-469E-92C3-400910FC96D7}" destId="{B63A5F8D-9055-43A1-838B-D4CDAD4CC281}" srcOrd="0" destOrd="0" presId="urn:microsoft.com/office/officeart/2005/8/layout/hProcess9"/>
    <dgm:cxn modelId="{3E8E5E17-ED7B-4373-BEA2-FE3D7718164D}" type="presParOf" srcId="{EF2EF792-EDB0-4989-AF98-B2EF17F04E46}" destId="{0C41382F-1694-4445-9F55-3A6ADAA8DB44}" srcOrd="0" destOrd="0" presId="urn:microsoft.com/office/officeart/2005/8/layout/hProcess9"/>
    <dgm:cxn modelId="{143CDABB-0F81-4A9C-8505-C99E298B6477}" type="presParOf" srcId="{EF2EF792-EDB0-4989-AF98-B2EF17F04E46}" destId="{E7943666-B74F-4FB6-B973-7B6554A1F863}" srcOrd="1" destOrd="0" presId="urn:microsoft.com/office/officeart/2005/8/layout/hProcess9"/>
    <dgm:cxn modelId="{F9A07D95-0B66-4CCE-A0C8-3722E7064888}" type="presParOf" srcId="{E7943666-B74F-4FB6-B973-7B6554A1F863}" destId="{B0F9B4C4-06F8-4D7B-99AB-277F54EFC35F}" srcOrd="0" destOrd="0" presId="urn:microsoft.com/office/officeart/2005/8/layout/hProcess9"/>
    <dgm:cxn modelId="{3FC11C13-4A1A-4A29-A330-6E9B32935EDF}" type="presParOf" srcId="{E7943666-B74F-4FB6-B973-7B6554A1F863}" destId="{4B3F4A64-2FB1-4552-B789-8FE7C2698420}" srcOrd="1" destOrd="0" presId="urn:microsoft.com/office/officeart/2005/8/layout/hProcess9"/>
    <dgm:cxn modelId="{AAD082CD-B319-4C9B-8866-8C7C9908833D}" type="presParOf" srcId="{E7943666-B74F-4FB6-B973-7B6554A1F863}" destId="{B63A5F8D-9055-43A1-838B-D4CDAD4CC281}" srcOrd="2" destOrd="0" presId="urn:microsoft.com/office/officeart/2005/8/layout/hProcess9"/>
    <dgm:cxn modelId="{4BE33E27-16C5-463C-BFD6-A61605B1C130}" type="presParOf" srcId="{E7943666-B74F-4FB6-B973-7B6554A1F863}" destId="{4C79E331-A0FE-4114-B929-8F5CE5CD5C7D}" srcOrd="3" destOrd="0" presId="urn:microsoft.com/office/officeart/2005/8/layout/hProcess9"/>
    <dgm:cxn modelId="{A43B19F7-6EF5-4E75-9B4E-1E29D34DFF84}" type="presParOf" srcId="{E7943666-B74F-4FB6-B973-7B6554A1F863}" destId="{09431BF0-3561-427E-B9D8-FD10CFDA49F9}" srcOrd="4" destOrd="0" presId="urn:microsoft.com/office/officeart/2005/8/layout/hProcess9"/>
    <dgm:cxn modelId="{9CEA98DE-CF46-446D-91AC-7B62E5AF8A03}" type="presParOf" srcId="{E7943666-B74F-4FB6-B973-7B6554A1F863}" destId="{A0930BB0-3A54-4712-906A-F1A139D6F2B5}" srcOrd="5" destOrd="0" presId="urn:microsoft.com/office/officeart/2005/8/layout/hProcess9"/>
    <dgm:cxn modelId="{0DE90CC6-AE46-4482-9410-A46178BE0D02}" type="presParOf" srcId="{E7943666-B74F-4FB6-B973-7B6554A1F863}" destId="{1BEF78AA-B958-414C-961C-50ACF30E762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DEE421-B5D1-456F-BBD0-ABD526691EB3}" type="doc">
      <dgm:prSet loTypeId="urn:microsoft.com/office/officeart/2005/8/layout/vList3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91D6EDE-41A3-48F5-8A34-AC6BFC65C9A0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Revenue Sufficiency and Stability</a:t>
          </a:r>
        </a:p>
      </dgm:t>
    </dgm:pt>
    <dgm:pt modelId="{7CEECCD5-48D7-401E-97DE-75E70F908F22}" type="parTrans" cxnId="{17B6FE41-AB5B-4430-A1CE-1375947DC1B8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E2ADCD8E-D479-4E3C-BCE8-FCAF9685A076}" type="sibTrans" cxnId="{17B6FE41-AB5B-4430-A1CE-1375947DC1B8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D39B8A71-3750-464B-8ABE-A432DCE13EDB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Efficient Use of the Resource</a:t>
          </a:r>
        </a:p>
      </dgm:t>
    </dgm:pt>
    <dgm:pt modelId="{DEB86C13-F244-4339-B4DF-A55C87EFCAF6}" type="parTrans" cxnId="{90C026AB-EB11-435D-B5EF-1CC0D0C8C051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914C48EB-AF12-41F5-A9AB-6D1FCDA9B502}" type="sibTrans" cxnId="{90C026AB-EB11-435D-B5EF-1CC0D0C8C051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C60B00B2-1A3E-4E6F-A7BF-1EB792B58B39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Equitable and non-discriminating (cost-based)</a:t>
          </a:r>
        </a:p>
      </dgm:t>
    </dgm:pt>
    <dgm:pt modelId="{643513FD-A4C5-4B1D-A371-A4104256D91E}" type="parTrans" cxnId="{BD825DA7-763B-4502-9B98-4F097743AA30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3F269CE8-D28D-407B-B186-EC735FA544AB}" type="sibTrans" cxnId="{BD825DA7-763B-4502-9B98-4F097743AA30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E5B8C2CB-86D4-4A6A-ACE2-7FD19E6F2C8E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Easy to Understand (customer)</a:t>
          </a:r>
        </a:p>
      </dgm:t>
    </dgm:pt>
    <dgm:pt modelId="{04E18E0F-8B98-45D6-9D1E-A601264D0091}" type="parTrans" cxnId="{3668C149-AB3D-44BC-8506-61AD30F3A6E5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7BF458D0-D540-4BD1-A2AB-D5E1C855E6DC}" type="sibTrans" cxnId="{3668C149-AB3D-44BC-8506-61AD30F3A6E5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1EACAC0E-D60A-49BE-962E-3CA59B18F391}">
      <dgm:prSet phldrT="[Text]" custT="1"/>
      <dgm:spPr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Easy to Administer (City)</a:t>
          </a:r>
        </a:p>
      </dgm:t>
    </dgm:pt>
    <dgm:pt modelId="{E1EF67C1-DCB9-4C12-8D6F-04245B89B9BD}" type="parTrans" cxnId="{825BC37A-2534-4DCE-82E5-C028AD3F6B3B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F12C4F2E-2F7B-4395-B437-A9D89A5FBA1B}" type="sibTrans" cxnId="{825BC37A-2534-4DCE-82E5-C028AD3F6B3B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22F692A4-9831-486F-A145-E98000264E12}">
      <dgm:prSet phldrT="[Text]" custT="1"/>
      <dgm:spPr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Affordability</a:t>
          </a:r>
        </a:p>
      </dgm:t>
    </dgm:pt>
    <dgm:pt modelId="{109CCE58-2C15-49FA-BF21-1A89824B43FE}" type="parTrans" cxnId="{27DE8B2D-DB37-4886-9C90-C889A92B70E3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660F49F2-D961-41A8-84A0-CD56FFCDF7E1}" type="sibTrans" cxnId="{27DE8B2D-DB37-4886-9C90-C889A92B70E3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7BBA3C25-EE1D-4028-8E2F-C32747D1EDEC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2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Legally Defendable</a:t>
          </a:r>
        </a:p>
      </dgm:t>
    </dgm:pt>
    <dgm:pt modelId="{3E8D53A7-0977-4E24-AA39-5D03FA200FEA}" type="parTrans" cxnId="{9137C90B-E6B5-4C52-8A0F-EDE519E33B36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0336D678-BD99-4B3F-A2EB-E3BA4454078A}" type="sibTrans" cxnId="{9137C90B-E6B5-4C52-8A0F-EDE519E33B36}">
      <dgm:prSet/>
      <dgm:spPr/>
      <dgm:t>
        <a:bodyPr/>
        <a:lstStyle/>
        <a:p>
          <a:endParaRPr lang="en-US" sz="2000" b="1">
            <a:solidFill>
              <a:schemeClr val="bg2"/>
            </a:solidFill>
          </a:endParaRPr>
        </a:p>
      </dgm:t>
    </dgm:pt>
    <dgm:pt modelId="{048BE80F-0814-453D-809D-1CB5DBA40BDD}" type="pres">
      <dgm:prSet presAssocID="{5DDEE421-B5D1-456F-BBD0-ABD526691EB3}" presName="linearFlow" presStyleCnt="0">
        <dgm:presLayoutVars>
          <dgm:dir/>
          <dgm:resizeHandles val="exact"/>
        </dgm:presLayoutVars>
      </dgm:prSet>
      <dgm:spPr/>
    </dgm:pt>
    <dgm:pt modelId="{B44F4010-E3E0-42F4-858D-D0A08DCAFE2E}" type="pres">
      <dgm:prSet presAssocID="{F91D6EDE-41A3-48F5-8A34-AC6BFC65C9A0}" presName="composite" presStyleCnt="0"/>
      <dgm:spPr/>
    </dgm:pt>
    <dgm:pt modelId="{78370CD1-6D1C-4B78-BDBE-5B5C43ED16C5}" type="pres">
      <dgm:prSet presAssocID="{F91D6EDE-41A3-48F5-8A34-AC6BFC65C9A0}" presName="imgShp" presStyleLbl="fgImgPlace1" presStyleIdx="0" presStyleCnt="7"/>
      <dgm:spPr>
        <a:noFill/>
        <a:ln>
          <a:noFill/>
        </a:ln>
      </dgm:spPr>
    </dgm:pt>
    <dgm:pt modelId="{342A93DB-940D-4577-BFF2-2E56FF9BA016}" type="pres">
      <dgm:prSet presAssocID="{F91D6EDE-41A3-48F5-8A34-AC6BFC65C9A0}" presName="txShp" presStyleLbl="node1" presStyleIdx="0" presStyleCnt="7">
        <dgm:presLayoutVars>
          <dgm:bulletEnabled val="1"/>
        </dgm:presLayoutVars>
      </dgm:prSet>
      <dgm:spPr/>
    </dgm:pt>
    <dgm:pt modelId="{FC3FFCB2-108D-4A8C-997B-B83EB141A745}" type="pres">
      <dgm:prSet presAssocID="{E2ADCD8E-D479-4E3C-BCE8-FCAF9685A076}" presName="spacing" presStyleCnt="0"/>
      <dgm:spPr/>
    </dgm:pt>
    <dgm:pt modelId="{CEFFF02B-C012-4B51-A7F3-001263E5E266}" type="pres">
      <dgm:prSet presAssocID="{E5B8C2CB-86D4-4A6A-ACE2-7FD19E6F2C8E}" presName="composite" presStyleCnt="0"/>
      <dgm:spPr/>
    </dgm:pt>
    <dgm:pt modelId="{2C247970-F1A1-4937-ABA2-660D0491285F}" type="pres">
      <dgm:prSet presAssocID="{E5B8C2CB-86D4-4A6A-ACE2-7FD19E6F2C8E}" presName="imgShp" presStyleLbl="fgImgPlace1" presStyleIdx="1" presStyleCnt="7"/>
      <dgm:spPr>
        <a:noFill/>
        <a:ln>
          <a:noFill/>
        </a:ln>
      </dgm:spPr>
    </dgm:pt>
    <dgm:pt modelId="{CD6713EE-482C-4559-8F5D-770D79C690E6}" type="pres">
      <dgm:prSet presAssocID="{E5B8C2CB-86D4-4A6A-ACE2-7FD19E6F2C8E}" presName="txShp" presStyleLbl="node1" presStyleIdx="1" presStyleCnt="7">
        <dgm:presLayoutVars>
          <dgm:bulletEnabled val="1"/>
        </dgm:presLayoutVars>
      </dgm:prSet>
      <dgm:spPr/>
    </dgm:pt>
    <dgm:pt modelId="{017E265B-AB65-40D0-9482-6E392EFC10E6}" type="pres">
      <dgm:prSet presAssocID="{7BF458D0-D540-4BD1-A2AB-D5E1C855E6DC}" presName="spacing" presStyleCnt="0"/>
      <dgm:spPr/>
    </dgm:pt>
    <dgm:pt modelId="{DDBC05B5-EDB5-412C-96B7-B8D96419CB33}" type="pres">
      <dgm:prSet presAssocID="{1EACAC0E-D60A-49BE-962E-3CA59B18F391}" presName="composite" presStyleCnt="0"/>
      <dgm:spPr/>
    </dgm:pt>
    <dgm:pt modelId="{A7A5EA63-9D67-4517-9732-3D531F6A13A9}" type="pres">
      <dgm:prSet presAssocID="{1EACAC0E-D60A-49BE-962E-3CA59B18F391}" presName="imgShp" presStyleLbl="fgImgPlace1" presStyleIdx="2" presStyleCnt="7"/>
      <dgm:spPr>
        <a:noFill/>
        <a:ln>
          <a:noFill/>
        </a:ln>
      </dgm:spPr>
    </dgm:pt>
    <dgm:pt modelId="{0A04CA66-B79C-4B92-A150-12D603738AA1}" type="pres">
      <dgm:prSet presAssocID="{1EACAC0E-D60A-49BE-962E-3CA59B18F391}" presName="txShp" presStyleLbl="node1" presStyleIdx="2" presStyleCnt="7">
        <dgm:presLayoutVars>
          <dgm:bulletEnabled val="1"/>
        </dgm:presLayoutVars>
      </dgm:prSet>
      <dgm:spPr/>
    </dgm:pt>
    <dgm:pt modelId="{6002601A-443E-4E52-ADC0-E59584317E09}" type="pres">
      <dgm:prSet presAssocID="{F12C4F2E-2F7B-4395-B437-A9D89A5FBA1B}" presName="spacing" presStyleCnt="0"/>
      <dgm:spPr/>
    </dgm:pt>
    <dgm:pt modelId="{3D948A03-3FA6-483A-8423-CF0BDBB469AC}" type="pres">
      <dgm:prSet presAssocID="{22F692A4-9831-486F-A145-E98000264E12}" presName="composite" presStyleCnt="0"/>
      <dgm:spPr/>
    </dgm:pt>
    <dgm:pt modelId="{10F13088-2A86-4BBA-A032-34FCE2B2089A}" type="pres">
      <dgm:prSet presAssocID="{22F692A4-9831-486F-A145-E98000264E12}" presName="imgShp" presStyleLbl="fgImgPlace1" presStyleIdx="3" presStyleCnt="7"/>
      <dgm:spPr>
        <a:noFill/>
        <a:ln>
          <a:noFill/>
        </a:ln>
      </dgm:spPr>
    </dgm:pt>
    <dgm:pt modelId="{9CDC6E6C-5CB0-4B75-AC18-118298C91C61}" type="pres">
      <dgm:prSet presAssocID="{22F692A4-9831-486F-A145-E98000264E12}" presName="txShp" presStyleLbl="node1" presStyleIdx="3" presStyleCnt="7">
        <dgm:presLayoutVars>
          <dgm:bulletEnabled val="1"/>
        </dgm:presLayoutVars>
      </dgm:prSet>
      <dgm:spPr/>
    </dgm:pt>
    <dgm:pt modelId="{72763919-3370-4C91-93A8-E7B0A375FA2B}" type="pres">
      <dgm:prSet presAssocID="{660F49F2-D961-41A8-84A0-CD56FFCDF7E1}" presName="spacing" presStyleCnt="0"/>
      <dgm:spPr/>
    </dgm:pt>
    <dgm:pt modelId="{B102FEAC-4416-4A94-B311-B18484BED65A}" type="pres">
      <dgm:prSet presAssocID="{D39B8A71-3750-464B-8ABE-A432DCE13EDB}" presName="composite" presStyleCnt="0"/>
      <dgm:spPr/>
    </dgm:pt>
    <dgm:pt modelId="{853EA018-83D4-480C-AFC8-B9ADA65ABE64}" type="pres">
      <dgm:prSet presAssocID="{D39B8A71-3750-464B-8ABE-A432DCE13EDB}" presName="imgShp" presStyleLbl="fgImgPlace1" presStyleIdx="4" presStyleCnt="7"/>
      <dgm:spPr>
        <a:noFill/>
        <a:ln>
          <a:noFill/>
        </a:ln>
      </dgm:spPr>
    </dgm:pt>
    <dgm:pt modelId="{8EC21045-8B3C-42AB-BEC3-90E078F5C26A}" type="pres">
      <dgm:prSet presAssocID="{D39B8A71-3750-464B-8ABE-A432DCE13EDB}" presName="txShp" presStyleLbl="node1" presStyleIdx="4" presStyleCnt="7">
        <dgm:presLayoutVars>
          <dgm:bulletEnabled val="1"/>
        </dgm:presLayoutVars>
      </dgm:prSet>
      <dgm:spPr/>
    </dgm:pt>
    <dgm:pt modelId="{23D10008-F8E7-41F0-AB6C-A7D9E698B2EE}" type="pres">
      <dgm:prSet presAssocID="{914C48EB-AF12-41F5-A9AB-6D1FCDA9B502}" presName="spacing" presStyleCnt="0"/>
      <dgm:spPr/>
    </dgm:pt>
    <dgm:pt modelId="{2676D767-BC2A-4CA0-88B3-E5B10AE69B49}" type="pres">
      <dgm:prSet presAssocID="{C60B00B2-1A3E-4E6F-A7BF-1EB792B58B39}" presName="composite" presStyleCnt="0"/>
      <dgm:spPr/>
    </dgm:pt>
    <dgm:pt modelId="{438F8CD4-1747-4CF1-B26A-10E317B069B2}" type="pres">
      <dgm:prSet presAssocID="{C60B00B2-1A3E-4E6F-A7BF-1EB792B58B39}" presName="imgShp" presStyleLbl="fgImgPlace1" presStyleIdx="5" presStyleCnt="7"/>
      <dgm:spPr>
        <a:noFill/>
        <a:ln>
          <a:noFill/>
        </a:ln>
      </dgm:spPr>
    </dgm:pt>
    <dgm:pt modelId="{0C5555AD-6AB1-4BB7-A37F-4BCDD2FDDBD5}" type="pres">
      <dgm:prSet presAssocID="{C60B00B2-1A3E-4E6F-A7BF-1EB792B58B39}" presName="txShp" presStyleLbl="node1" presStyleIdx="5" presStyleCnt="7">
        <dgm:presLayoutVars>
          <dgm:bulletEnabled val="1"/>
        </dgm:presLayoutVars>
      </dgm:prSet>
      <dgm:spPr/>
    </dgm:pt>
    <dgm:pt modelId="{714BC7A4-1CB5-4AA7-82A6-1C9DC032D97D}" type="pres">
      <dgm:prSet presAssocID="{3F269CE8-D28D-407B-B186-EC735FA544AB}" presName="spacing" presStyleCnt="0"/>
      <dgm:spPr/>
    </dgm:pt>
    <dgm:pt modelId="{302220F5-12D2-45EB-8BEF-67B256D024C5}" type="pres">
      <dgm:prSet presAssocID="{7BBA3C25-EE1D-4028-8E2F-C32747D1EDEC}" presName="composite" presStyleCnt="0"/>
      <dgm:spPr/>
    </dgm:pt>
    <dgm:pt modelId="{B180315E-74E5-4651-A690-837E8443DD01}" type="pres">
      <dgm:prSet presAssocID="{7BBA3C25-EE1D-4028-8E2F-C32747D1EDEC}" presName="imgShp" presStyleLbl="fgImgPlace1" presStyleIdx="6" presStyleCnt="7"/>
      <dgm:spPr>
        <a:noFill/>
        <a:ln>
          <a:noFill/>
        </a:ln>
      </dgm:spPr>
    </dgm:pt>
    <dgm:pt modelId="{E7038B82-B542-47FF-8CA7-371E876165E9}" type="pres">
      <dgm:prSet presAssocID="{7BBA3C25-EE1D-4028-8E2F-C32747D1EDEC}" presName="txShp" presStyleLbl="node1" presStyleIdx="6" presStyleCnt="7">
        <dgm:presLayoutVars>
          <dgm:bulletEnabled val="1"/>
        </dgm:presLayoutVars>
      </dgm:prSet>
      <dgm:spPr/>
    </dgm:pt>
  </dgm:ptLst>
  <dgm:cxnLst>
    <dgm:cxn modelId="{9137C90B-E6B5-4C52-8A0F-EDE519E33B36}" srcId="{5DDEE421-B5D1-456F-BBD0-ABD526691EB3}" destId="{7BBA3C25-EE1D-4028-8E2F-C32747D1EDEC}" srcOrd="6" destOrd="0" parTransId="{3E8D53A7-0977-4E24-AA39-5D03FA200FEA}" sibTransId="{0336D678-BD99-4B3F-A2EB-E3BA4454078A}"/>
    <dgm:cxn modelId="{33DC5223-49BE-4E70-8F99-6B286C8E8E42}" type="presOf" srcId="{C60B00B2-1A3E-4E6F-A7BF-1EB792B58B39}" destId="{0C5555AD-6AB1-4BB7-A37F-4BCDD2FDDBD5}" srcOrd="0" destOrd="0" presId="urn:microsoft.com/office/officeart/2005/8/layout/vList3"/>
    <dgm:cxn modelId="{27DE8B2D-DB37-4886-9C90-C889A92B70E3}" srcId="{5DDEE421-B5D1-456F-BBD0-ABD526691EB3}" destId="{22F692A4-9831-486F-A145-E98000264E12}" srcOrd="3" destOrd="0" parTransId="{109CCE58-2C15-49FA-BF21-1A89824B43FE}" sibTransId="{660F49F2-D961-41A8-84A0-CD56FFCDF7E1}"/>
    <dgm:cxn modelId="{290C822E-4FA5-4EB4-A9BC-73C6EE79A776}" type="presOf" srcId="{D39B8A71-3750-464B-8ABE-A432DCE13EDB}" destId="{8EC21045-8B3C-42AB-BEC3-90E078F5C26A}" srcOrd="0" destOrd="0" presId="urn:microsoft.com/office/officeart/2005/8/layout/vList3"/>
    <dgm:cxn modelId="{17B6FE41-AB5B-4430-A1CE-1375947DC1B8}" srcId="{5DDEE421-B5D1-456F-BBD0-ABD526691EB3}" destId="{F91D6EDE-41A3-48F5-8A34-AC6BFC65C9A0}" srcOrd="0" destOrd="0" parTransId="{7CEECCD5-48D7-401E-97DE-75E70F908F22}" sibTransId="{E2ADCD8E-D479-4E3C-BCE8-FCAF9685A076}"/>
    <dgm:cxn modelId="{D5F33947-73E9-4D67-81C3-E281BFA430A4}" type="presOf" srcId="{5DDEE421-B5D1-456F-BBD0-ABD526691EB3}" destId="{048BE80F-0814-453D-809D-1CB5DBA40BDD}" srcOrd="0" destOrd="0" presId="urn:microsoft.com/office/officeart/2005/8/layout/vList3"/>
    <dgm:cxn modelId="{3668C149-AB3D-44BC-8506-61AD30F3A6E5}" srcId="{5DDEE421-B5D1-456F-BBD0-ABD526691EB3}" destId="{E5B8C2CB-86D4-4A6A-ACE2-7FD19E6F2C8E}" srcOrd="1" destOrd="0" parTransId="{04E18E0F-8B98-45D6-9D1E-A601264D0091}" sibTransId="{7BF458D0-D540-4BD1-A2AB-D5E1C855E6DC}"/>
    <dgm:cxn modelId="{825BC37A-2534-4DCE-82E5-C028AD3F6B3B}" srcId="{5DDEE421-B5D1-456F-BBD0-ABD526691EB3}" destId="{1EACAC0E-D60A-49BE-962E-3CA59B18F391}" srcOrd="2" destOrd="0" parTransId="{E1EF67C1-DCB9-4C12-8D6F-04245B89B9BD}" sibTransId="{F12C4F2E-2F7B-4395-B437-A9D89A5FBA1B}"/>
    <dgm:cxn modelId="{C1021189-D3D3-4611-B936-B10D396E84B4}" type="presOf" srcId="{E5B8C2CB-86D4-4A6A-ACE2-7FD19E6F2C8E}" destId="{CD6713EE-482C-4559-8F5D-770D79C690E6}" srcOrd="0" destOrd="0" presId="urn:microsoft.com/office/officeart/2005/8/layout/vList3"/>
    <dgm:cxn modelId="{60ECDDA0-C33D-4E5C-A593-A583009B91F2}" type="presOf" srcId="{22F692A4-9831-486F-A145-E98000264E12}" destId="{9CDC6E6C-5CB0-4B75-AC18-118298C91C61}" srcOrd="0" destOrd="0" presId="urn:microsoft.com/office/officeart/2005/8/layout/vList3"/>
    <dgm:cxn modelId="{BD825DA7-763B-4502-9B98-4F097743AA30}" srcId="{5DDEE421-B5D1-456F-BBD0-ABD526691EB3}" destId="{C60B00B2-1A3E-4E6F-A7BF-1EB792B58B39}" srcOrd="5" destOrd="0" parTransId="{643513FD-A4C5-4B1D-A371-A4104256D91E}" sibTransId="{3F269CE8-D28D-407B-B186-EC735FA544AB}"/>
    <dgm:cxn modelId="{90C026AB-EB11-435D-B5EF-1CC0D0C8C051}" srcId="{5DDEE421-B5D1-456F-BBD0-ABD526691EB3}" destId="{D39B8A71-3750-464B-8ABE-A432DCE13EDB}" srcOrd="4" destOrd="0" parTransId="{DEB86C13-F244-4339-B4DF-A55C87EFCAF6}" sibTransId="{914C48EB-AF12-41F5-A9AB-6D1FCDA9B502}"/>
    <dgm:cxn modelId="{DA3E6EB5-CA87-4E5A-994B-15D54CF5BFBB}" type="presOf" srcId="{7BBA3C25-EE1D-4028-8E2F-C32747D1EDEC}" destId="{E7038B82-B542-47FF-8CA7-371E876165E9}" srcOrd="0" destOrd="0" presId="urn:microsoft.com/office/officeart/2005/8/layout/vList3"/>
    <dgm:cxn modelId="{D6BD92D5-07CB-4858-BFCA-DD245C7BACF5}" type="presOf" srcId="{F91D6EDE-41A3-48F5-8A34-AC6BFC65C9A0}" destId="{342A93DB-940D-4577-BFF2-2E56FF9BA016}" srcOrd="0" destOrd="0" presId="urn:microsoft.com/office/officeart/2005/8/layout/vList3"/>
    <dgm:cxn modelId="{1A4A8EE3-94A5-4EA7-83AF-CB6763F73376}" type="presOf" srcId="{1EACAC0E-D60A-49BE-962E-3CA59B18F391}" destId="{0A04CA66-B79C-4B92-A150-12D603738AA1}" srcOrd="0" destOrd="0" presId="urn:microsoft.com/office/officeart/2005/8/layout/vList3"/>
    <dgm:cxn modelId="{FEB90D59-1370-4C19-AD5E-4A461C716275}" type="presParOf" srcId="{048BE80F-0814-453D-809D-1CB5DBA40BDD}" destId="{B44F4010-E3E0-42F4-858D-D0A08DCAFE2E}" srcOrd="0" destOrd="0" presId="urn:microsoft.com/office/officeart/2005/8/layout/vList3"/>
    <dgm:cxn modelId="{C6790463-24D2-4671-8C11-0A48E7AF5FBB}" type="presParOf" srcId="{B44F4010-E3E0-42F4-858D-D0A08DCAFE2E}" destId="{78370CD1-6D1C-4B78-BDBE-5B5C43ED16C5}" srcOrd="0" destOrd="0" presId="urn:microsoft.com/office/officeart/2005/8/layout/vList3"/>
    <dgm:cxn modelId="{46ADCDE6-ABB0-4B14-8188-AF496E86B4C7}" type="presParOf" srcId="{B44F4010-E3E0-42F4-858D-D0A08DCAFE2E}" destId="{342A93DB-940D-4577-BFF2-2E56FF9BA016}" srcOrd="1" destOrd="0" presId="urn:microsoft.com/office/officeart/2005/8/layout/vList3"/>
    <dgm:cxn modelId="{C3D9310D-E939-44EB-BF95-85F5FFB50FAC}" type="presParOf" srcId="{048BE80F-0814-453D-809D-1CB5DBA40BDD}" destId="{FC3FFCB2-108D-4A8C-997B-B83EB141A745}" srcOrd="1" destOrd="0" presId="urn:microsoft.com/office/officeart/2005/8/layout/vList3"/>
    <dgm:cxn modelId="{D3EB2E0F-956D-4D60-BE8C-EE32FCEF1DD8}" type="presParOf" srcId="{048BE80F-0814-453D-809D-1CB5DBA40BDD}" destId="{CEFFF02B-C012-4B51-A7F3-001263E5E266}" srcOrd="2" destOrd="0" presId="urn:microsoft.com/office/officeart/2005/8/layout/vList3"/>
    <dgm:cxn modelId="{0B8DF9A5-F711-469C-A7DC-9E71DB067D97}" type="presParOf" srcId="{CEFFF02B-C012-4B51-A7F3-001263E5E266}" destId="{2C247970-F1A1-4937-ABA2-660D0491285F}" srcOrd="0" destOrd="0" presId="urn:microsoft.com/office/officeart/2005/8/layout/vList3"/>
    <dgm:cxn modelId="{64A040FF-E724-4F3D-B03D-3D641002D570}" type="presParOf" srcId="{CEFFF02B-C012-4B51-A7F3-001263E5E266}" destId="{CD6713EE-482C-4559-8F5D-770D79C690E6}" srcOrd="1" destOrd="0" presId="urn:microsoft.com/office/officeart/2005/8/layout/vList3"/>
    <dgm:cxn modelId="{DEA11261-A8E6-4758-B107-7A31BB80EE47}" type="presParOf" srcId="{048BE80F-0814-453D-809D-1CB5DBA40BDD}" destId="{017E265B-AB65-40D0-9482-6E392EFC10E6}" srcOrd="3" destOrd="0" presId="urn:microsoft.com/office/officeart/2005/8/layout/vList3"/>
    <dgm:cxn modelId="{64600DDD-6E90-4C52-9C49-11449874215B}" type="presParOf" srcId="{048BE80F-0814-453D-809D-1CB5DBA40BDD}" destId="{DDBC05B5-EDB5-412C-96B7-B8D96419CB33}" srcOrd="4" destOrd="0" presId="urn:microsoft.com/office/officeart/2005/8/layout/vList3"/>
    <dgm:cxn modelId="{A488D0E1-F94B-4489-947C-A86FCFE45184}" type="presParOf" srcId="{DDBC05B5-EDB5-412C-96B7-B8D96419CB33}" destId="{A7A5EA63-9D67-4517-9732-3D531F6A13A9}" srcOrd="0" destOrd="0" presId="urn:microsoft.com/office/officeart/2005/8/layout/vList3"/>
    <dgm:cxn modelId="{632EBECB-60B2-4206-88A5-7C7C353524A0}" type="presParOf" srcId="{DDBC05B5-EDB5-412C-96B7-B8D96419CB33}" destId="{0A04CA66-B79C-4B92-A150-12D603738AA1}" srcOrd="1" destOrd="0" presId="urn:microsoft.com/office/officeart/2005/8/layout/vList3"/>
    <dgm:cxn modelId="{A37545BA-4681-4157-B44B-3664DC6A3298}" type="presParOf" srcId="{048BE80F-0814-453D-809D-1CB5DBA40BDD}" destId="{6002601A-443E-4E52-ADC0-E59584317E09}" srcOrd="5" destOrd="0" presId="urn:microsoft.com/office/officeart/2005/8/layout/vList3"/>
    <dgm:cxn modelId="{8DBDA247-CCEE-46F9-A593-FE69C1908B07}" type="presParOf" srcId="{048BE80F-0814-453D-809D-1CB5DBA40BDD}" destId="{3D948A03-3FA6-483A-8423-CF0BDBB469AC}" srcOrd="6" destOrd="0" presId="urn:microsoft.com/office/officeart/2005/8/layout/vList3"/>
    <dgm:cxn modelId="{AD9C2001-011A-4F78-A6D6-48672BB80A33}" type="presParOf" srcId="{3D948A03-3FA6-483A-8423-CF0BDBB469AC}" destId="{10F13088-2A86-4BBA-A032-34FCE2B2089A}" srcOrd="0" destOrd="0" presId="urn:microsoft.com/office/officeart/2005/8/layout/vList3"/>
    <dgm:cxn modelId="{EA69BCFB-0523-43FE-9111-68550BD4B278}" type="presParOf" srcId="{3D948A03-3FA6-483A-8423-CF0BDBB469AC}" destId="{9CDC6E6C-5CB0-4B75-AC18-118298C91C61}" srcOrd="1" destOrd="0" presId="urn:microsoft.com/office/officeart/2005/8/layout/vList3"/>
    <dgm:cxn modelId="{FBA7349A-21EE-43BA-B140-F998C7691994}" type="presParOf" srcId="{048BE80F-0814-453D-809D-1CB5DBA40BDD}" destId="{72763919-3370-4C91-93A8-E7B0A375FA2B}" srcOrd="7" destOrd="0" presId="urn:microsoft.com/office/officeart/2005/8/layout/vList3"/>
    <dgm:cxn modelId="{BEC4FD59-2479-4DA0-BE4C-DBD2BCEB9AC8}" type="presParOf" srcId="{048BE80F-0814-453D-809D-1CB5DBA40BDD}" destId="{B102FEAC-4416-4A94-B311-B18484BED65A}" srcOrd="8" destOrd="0" presId="urn:microsoft.com/office/officeart/2005/8/layout/vList3"/>
    <dgm:cxn modelId="{9FC98896-8B03-4F78-950A-8C67E36AD927}" type="presParOf" srcId="{B102FEAC-4416-4A94-B311-B18484BED65A}" destId="{853EA018-83D4-480C-AFC8-B9ADA65ABE64}" srcOrd="0" destOrd="0" presId="urn:microsoft.com/office/officeart/2005/8/layout/vList3"/>
    <dgm:cxn modelId="{052A86BC-5F2F-4129-97A2-7B684EE86EA4}" type="presParOf" srcId="{B102FEAC-4416-4A94-B311-B18484BED65A}" destId="{8EC21045-8B3C-42AB-BEC3-90E078F5C26A}" srcOrd="1" destOrd="0" presId="urn:microsoft.com/office/officeart/2005/8/layout/vList3"/>
    <dgm:cxn modelId="{6167CBC1-BD50-4345-9E6C-FE8E9E37DC7E}" type="presParOf" srcId="{048BE80F-0814-453D-809D-1CB5DBA40BDD}" destId="{23D10008-F8E7-41F0-AB6C-A7D9E698B2EE}" srcOrd="9" destOrd="0" presId="urn:microsoft.com/office/officeart/2005/8/layout/vList3"/>
    <dgm:cxn modelId="{81AAA731-C381-4F39-ADD6-3076C17B1872}" type="presParOf" srcId="{048BE80F-0814-453D-809D-1CB5DBA40BDD}" destId="{2676D767-BC2A-4CA0-88B3-E5B10AE69B49}" srcOrd="10" destOrd="0" presId="urn:microsoft.com/office/officeart/2005/8/layout/vList3"/>
    <dgm:cxn modelId="{FF707071-2977-4B20-8301-8D1C2C2353D7}" type="presParOf" srcId="{2676D767-BC2A-4CA0-88B3-E5B10AE69B49}" destId="{438F8CD4-1747-4CF1-B26A-10E317B069B2}" srcOrd="0" destOrd="0" presId="urn:microsoft.com/office/officeart/2005/8/layout/vList3"/>
    <dgm:cxn modelId="{111E5AD5-2F8D-45B4-8093-8199F020C3E1}" type="presParOf" srcId="{2676D767-BC2A-4CA0-88B3-E5B10AE69B49}" destId="{0C5555AD-6AB1-4BB7-A37F-4BCDD2FDDBD5}" srcOrd="1" destOrd="0" presId="urn:microsoft.com/office/officeart/2005/8/layout/vList3"/>
    <dgm:cxn modelId="{2DA216F3-24E0-487D-9B6B-60F46DA3C08D}" type="presParOf" srcId="{048BE80F-0814-453D-809D-1CB5DBA40BDD}" destId="{714BC7A4-1CB5-4AA7-82A6-1C9DC032D97D}" srcOrd="11" destOrd="0" presId="urn:microsoft.com/office/officeart/2005/8/layout/vList3"/>
    <dgm:cxn modelId="{40848A81-4E60-40A7-9C00-C35E2D75BF39}" type="presParOf" srcId="{048BE80F-0814-453D-809D-1CB5DBA40BDD}" destId="{302220F5-12D2-45EB-8BEF-67B256D024C5}" srcOrd="12" destOrd="0" presId="urn:microsoft.com/office/officeart/2005/8/layout/vList3"/>
    <dgm:cxn modelId="{B0CE3C9E-D765-4C6E-8048-F892B45A456A}" type="presParOf" srcId="{302220F5-12D2-45EB-8BEF-67B256D024C5}" destId="{B180315E-74E5-4651-A690-837E8443DD01}" srcOrd="0" destOrd="0" presId="urn:microsoft.com/office/officeart/2005/8/layout/vList3"/>
    <dgm:cxn modelId="{07517EAA-5EA0-49D0-86D6-B5DC98BDCD14}" type="presParOf" srcId="{302220F5-12D2-45EB-8BEF-67B256D024C5}" destId="{E7038B82-B542-47FF-8CA7-371E876165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63FEF-A211-496A-B635-E5620EC59201}">
      <dsp:nvSpPr>
        <dsp:cNvPr id="0" name=""/>
        <dsp:cNvSpPr/>
      </dsp:nvSpPr>
      <dsp:spPr>
        <a:xfrm>
          <a:off x="0" y="3378032"/>
          <a:ext cx="7064923" cy="1108745"/>
        </a:xfrm>
        <a:prstGeom prst="rect">
          <a:avLst/>
        </a:prstGeom>
        <a:solidFill>
          <a:srgbClr val="C8102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Rate Design</a:t>
          </a:r>
        </a:p>
      </dsp:txBody>
      <dsp:txXfrm>
        <a:off x="0" y="3378032"/>
        <a:ext cx="7064923" cy="598722"/>
      </dsp:txXfrm>
    </dsp:sp>
    <dsp:sp modelId="{F9B8BCA8-5E06-4C09-8D25-E5FFDB5FD403}">
      <dsp:nvSpPr>
        <dsp:cNvPr id="0" name=""/>
        <dsp:cNvSpPr/>
      </dsp:nvSpPr>
      <dsp:spPr>
        <a:xfrm>
          <a:off x="0" y="3977548"/>
          <a:ext cx="7064923" cy="510023"/>
        </a:xfrm>
        <a:prstGeom prst="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Design rates for each class of service to meet the revenue needs of the utility, along with the cost of service proportional distribution of costs</a:t>
          </a:r>
          <a:endParaRPr lang="en-US" sz="1600" kern="12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3977548"/>
        <a:ext cx="7064923" cy="510023"/>
      </dsp:txXfrm>
    </dsp:sp>
    <dsp:sp modelId="{B8F198EF-9CB5-4CDE-8F0A-C74746B29B27}">
      <dsp:nvSpPr>
        <dsp:cNvPr id="0" name=""/>
        <dsp:cNvSpPr/>
      </dsp:nvSpPr>
      <dsp:spPr>
        <a:xfrm rot="10800000">
          <a:off x="0" y="1689413"/>
          <a:ext cx="7064923" cy="1705251"/>
        </a:xfrm>
        <a:prstGeom prst="upArrowCallout">
          <a:avLst/>
        </a:prstGeom>
        <a:solidFill>
          <a:srgbClr val="4298B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Cost of Service</a:t>
          </a:r>
        </a:p>
      </dsp:txBody>
      <dsp:txXfrm rot="-10800000">
        <a:off x="0" y="1899041"/>
        <a:ext cx="7064923" cy="388915"/>
      </dsp:txXfrm>
    </dsp:sp>
    <dsp:sp modelId="{2253ED64-4CA1-47CB-B49F-4936771C42AE}">
      <dsp:nvSpPr>
        <dsp:cNvPr id="0" name=""/>
        <dsp:cNvSpPr/>
      </dsp:nvSpPr>
      <dsp:spPr>
        <a:xfrm>
          <a:off x="0" y="2287956"/>
          <a:ext cx="7064923" cy="509870"/>
        </a:xfrm>
        <a:prstGeom prst="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Proportionally distributed the revenue requirement between the various customer classes of service</a:t>
          </a:r>
          <a:endParaRPr lang="en-US" sz="1600" kern="12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287956"/>
        <a:ext cx="7064923" cy="509870"/>
      </dsp:txXfrm>
    </dsp:sp>
    <dsp:sp modelId="{86793009-1944-45EE-8215-92926535290D}">
      <dsp:nvSpPr>
        <dsp:cNvPr id="0" name=""/>
        <dsp:cNvSpPr/>
      </dsp:nvSpPr>
      <dsp:spPr>
        <a:xfrm rot="10800000">
          <a:off x="0" y="793"/>
          <a:ext cx="7064923" cy="1705251"/>
        </a:xfrm>
        <a:prstGeom prst="upArrowCallout">
          <a:avLst/>
        </a:prstGeom>
        <a:solidFill>
          <a:srgbClr val="54585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Revenue Requirement</a:t>
          </a:r>
        </a:p>
      </dsp:txBody>
      <dsp:txXfrm rot="-10800000">
        <a:off x="0" y="210421"/>
        <a:ext cx="7064923" cy="388915"/>
      </dsp:txXfrm>
    </dsp:sp>
    <dsp:sp modelId="{F4093D7C-20D3-42F5-B0A3-3C67A60EE84F}">
      <dsp:nvSpPr>
        <dsp:cNvPr id="0" name=""/>
        <dsp:cNvSpPr/>
      </dsp:nvSpPr>
      <dsp:spPr>
        <a:xfrm>
          <a:off x="0" y="599336"/>
          <a:ext cx="7064923" cy="509870"/>
        </a:xfrm>
        <a:prstGeom prst="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Compares the revenue of the utility to the expenses to evaluate the level of overall rate revenues</a:t>
          </a:r>
          <a:endParaRPr lang="en-US" sz="1600" kern="12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599336"/>
        <a:ext cx="7064923" cy="509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9B869-E2ED-4BE6-BD12-E946BFBCA405}">
      <dsp:nvSpPr>
        <dsp:cNvPr id="0" name=""/>
        <dsp:cNvSpPr/>
      </dsp:nvSpPr>
      <dsp:spPr>
        <a:xfrm rot="5400000">
          <a:off x="5424190" y="-2254838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Determines the level of revenue (rate) adjustment necessary</a:t>
          </a:r>
        </a:p>
      </dsp:txBody>
      <dsp:txXfrm rot="-5400000">
        <a:off x="3072383" y="133991"/>
        <a:ext cx="5424994" cy="684358"/>
      </dsp:txXfrm>
    </dsp:sp>
    <dsp:sp modelId="{714AEA1E-7B57-4212-BF04-A96A54BD1DA5}">
      <dsp:nvSpPr>
        <dsp:cNvPr id="0" name=""/>
        <dsp:cNvSpPr/>
      </dsp:nvSpPr>
      <dsp:spPr>
        <a:xfrm>
          <a:off x="0" y="2168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Compares utility revenues to expenses</a:t>
          </a:r>
        </a:p>
      </dsp:txBody>
      <dsp:txXfrm>
        <a:off x="46278" y="48446"/>
        <a:ext cx="2979828" cy="855446"/>
      </dsp:txXfrm>
    </dsp:sp>
    <dsp:sp modelId="{F4D2E60C-4200-4934-8EF1-588AFEA7BFA5}">
      <dsp:nvSpPr>
        <dsp:cNvPr id="0" name=""/>
        <dsp:cNvSpPr/>
      </dsp:nvSpPr>
      <dsp:spPr>
        <a:xfrm rot="5400000">
          <a:off x="5424190" y="-1259435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Maintaining sufficient ending reserve balances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Attaining target debt service coverage (DSC) ratio</a:t>
          </a:r>
        </a:p>
      </dsp:txBody>
      <dsp:txXfrm rot="-5400000">
        <a:off x="3072383" y="1129394"/>
        <a:ext cx="5424994" cy="684358"/>
      </dsp:txXfrm>
    </dsp:sp>
    <dsp:sp modelId="{DD41797B-01C6-4233-807C-0029B6A19EEC}">
      <dsp:nvSpPr>
        <dsp:cNvPr id="0" name=""/>
        <dsp:cNvSpPr/>
      </dsp:nvSpPr>
      <dsp:spPr>
        <a:xfrm>
          <a:off x="0" y="997570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Uses prudent financial planning criteria</a:t>
          </a:r>
        </a:p>
      </dsp:txBody>
      <dsp:txXfrm>
        <a:off x="46278" y="1043848"/>
        <a:ext cx="2979828" cy="855446"/>
      </dsp:txXfrm>
    </dsp:sp>
    <dsp:sp modelId="{346A98D6-999D-4526-A58C-7F081008F731}">
      <dsp:nvSpPr>
        <dsp:cNvPr id="0" name=""/>
        <dsp:cNvSpPr/>
      </dsp:nvSpPr>
      <dsp:spPr>
        <a:xfrm rot="5400000">
          <a:off x="5424190" y="-264032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Five-year rate schedule; ten-year financial plan</a:t>
          </a:r>
        </a:p>
      </dsp:txBody>
      <dsp:txXfrm rot="-5400000">
        <a:off x="3072383" y="2124797"/>
        <a:ext cx="5424994" cy="684358"/>
      </dsp:txXfrm>
    </dsp:sp>
    <dsp:sp modelId="{E74324EF-E3B7-41FE-B19F-EBBC8AC52D92}">
      <dsp:nvSpPr>
        <dsp:cNvPr id="0" name=""/>
        <dsp:cNvSpPr/>
      </dsp:nvSpPr>
      <dsp:spPr>
        <a:xfrm>
          <a:off x="0" y="1992973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Reviews a specific time period</a:t>
          </a:r>
        </a:p>
      </dsp:txBody>
      <dsp:txXfrm>
        <a:off x="46278" y="2039251"/>
        <a:ext cx="2979828" cy="855446"/>
      </dsp:txXfrm>
    </dsp:sp>
    <dsp:sp modelId="{B3FFBC1B-38F7-4915-BBA8-F09C55BD6534}">
      <dsp:nvSpPr>
        <dsp:cNvPr id="0" name=""/>
        <dsp:cNvSpPr/>
      </dsp:nvSpPr>
      <dsp:spPr>
        <a:xfrm rot="5400000">
          <a:off x="5424190" y="731369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No transfer of funds from other City funds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Rates support each utility’s operations and capital</a:t>
          </a:r>
        </a:p>
      </dsp:txBody>
      <dsp:txXfrm rot="-5400000">
        <a:off x="3072383" y="3120198"/>
        <a:ext cx="5424994" cy="684358"/>
      </dsp:txXfrm>
    </dsp:sp>
    <dsp:sp modelId="{C8E533EF-BB27-4746-88AD-32864BE1FD68}">
      <dsp:nvSpPr>
        <dsp:cNvPr id="0" name=""/>
        <dsp:cNvSpPr/>
      </dsp:nvSpPr>
      <dsp:spPr>
        <a:xfrm>
          <a:off x="0" y="2988376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Utility is analyzed on a “stand-alone basis”</a:t>
          </a:r>
        </a:p>
      </dsp:txBody>
      <dsp:txXfrm>
        <a:off x="46278" y="3034654"/>
        <a:ext cx="2979828" cy="855446"/>
      </dsp:txXfrm>
    </dsp:sp>
    <dsp:sp modelId="{CC2D07EA-49C3-497D-A5EB-B93CCB67A6D9}">
      <dsp:nvSpPr>
        <dsp:cNvPr id="0" name=""/>
        <dsp:cNvSpPr/>
      </dsp:nvSpPr>
      <dsp:spPr>
        <a:xfrm rot="5400000">
          <a:off x="5424190" y="1726772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Generally accepted method for municipal utilities</a:t>
          </a:r>
        </a:p>
      </dsp:txBody>
      <dsp:txXfrm rot="-5400000">
        <a:off x="3072383" y="4115601"/>
        <a:ext cx="5424994" cy="684358"/>
      </dsp:txXfrm>
    </dsp:sp>
    <dsp:sp modelId="{6B8A6BDB-FA23-4482-8559-DC206BBE4355}">
      <dsp:nvSpPr>
        <dsp:cNvPr id="0" name=""/>
        <dsp:cNvSpPr/>
      </dsp:nvSpPr>
      <dsp:spPr>
        <a:xfrm>
          <a:off x="0" y="3983779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Utilizes the “cash basis” methodology</a:t>
          </a:r>
        </a:p>
      </dsp:txBody>
      <dsp:txXfrm>
        <a:off x="46278" y="4030057"/>
        <a:ext cx="2979828" cy="855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633D4-BD22-4A93-BCDB-C1727A7C8FBD}">
      <dsp:nvSpPr>
        <dsp:cNvPr id="0" name=""/>
        <dsp:cNvSpPr/>
      </dsp:nvSpPr>
      <dsp:spPr>
        <a:xfrm rot="16200000">
          <a:off x="752078" y="-752078"/>
          <a:ext cx="2839243" cy="4343400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Meeting Financial Metrics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Debt service coverage ratio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Target ending reserve balances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Methodology and approach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Use of long-term debt</a:t>
          </a:r>
        </a:p>
      </dsp:txBody>
      <dsp:txXfrm rot="5400000">
        <a:off x="-1" y="1"/>
        <a:ext cx="4343400" cy="2129432"/>
      </dsp:txXfrm>
    </dsp:sp>
    <dsp:sp modelId="{C4BDBC9A-FA36-40F5-8206-33DEA0C4D7FB}">
      <dsp:nvSpPr>
        <dsp:cNvPr id="0" name=""/>
        <dsp:cNvSpPr/>
      </dsp:nvSpPr>
      <dsp:spPr>
        <a:xfrm>
          <a:off x="4343400" y="0"/>
          <a:ext cx="4343400" cy="2839243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Prudent Funding of Annual Renewal and Replacement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Annual depreciation expense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Future replacement needs</a:t>
          </a:r>
        </a:p>
      </dsp:txBody>
      <dsp:txXfrm>
        <a:off x="4343400" y="0"/>
        <a:ext cx="4343400" cy="2129432"/>
      </dsp:txXfrm>
    </dsp:sp>
    <dsp:sp modelId="{C0317FFE-6084-4DD1-872E-5AF3F3D67D40}">
      <dsp:nvSpPr>
        <dsp:cNvPr id="0" name=""/>
        <dsp:cNvSpPr/>
      </dsp:nvSpPr>
      <dsp:spPr>
        <a:xfrm rot="10800000">
          <a:off x="0" y="2839243"/>
          <a:ext cx="4343400" cy="2839243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Levels of Service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Projection of future O&amp;M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Additional programs/practices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Capital infrastructure needs</a:t>
          </a:r>
        </a:p>
      </dsp:txBody>
      <dsp:txXfrm rot="10800000">
        <a:off x="0" y="3549053"/>
        <a:ext cx="4343400" cy="2129432"/>
      </dsp:txXfrm>
    </dsp:sp>
    <dsp:sp modelId="{7AE2DCA1-8F3A-4B27-A65B-E4C9BD5E2EB0}">
      <dsp:nvSpPr>
        <dsp:cNvPr id="0" name=""/>
        <dsp:cNvSpPr/>
      </dsp:nvSpPr>
      <dsp:spPr>
        <a:xfrm rot="5400000">
          <a:off x="5095478" y="2087164"/>
          <a:ext cx="2839243" cy="4343400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Use of Growth Related Charges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Capacity/expansion projects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Capacity/expansion related debt service</a:t>
          </a:r>
        </a:p>
      </dsp:txBody>
      <dsp:txXfrm rot="-5400000">
        <a:off x="4343399" y="3549053"/>
        <a:ext cx="4343400" cy="2129432"/>
      </dsp:txXfrm>
    </dsp:sp>
    <dsp:sp modelId="{ADF8632D-0D8D-4F62-B01E-F1B4756A3BC6}">
      <dsp:nvSpPr>
        <dsp:cNvPr id="0" name=""/>
        <dsp:cNvSpPr/>
      </dsp:nvSpPr>
      <dsp:spPr>
        <a:xfrm>
          <a:off x="2709647" y="1981202"/>
          <a:ext cx="3267505" cy="1555039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rPr>
            <a:t>Long-Term Financial Sustainability </a:t>
          </a:r>
        </a:p>
      </dsp:txBody>
      <dsp:txXfrm>
        <a:off x="2785558" y="2057113"/>
        <a:ext cx="3115683" cy="1403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1AD53-FFAF-4EFA-B575-7028A354DCAC}">
      <dsp:nvSpPr>
        <dsp:cNvPr id="0" name=""/>
        <dsp:cNvSpPr/>
      </dsp:nvSpPr>
      <dsp:spPr>
        <a:xfrm>
          <a:off x="0" y="27348"/>
          <a:ext cx="8073501" cy="69556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bg2"/>
              </a:solidFill>
              <a:latin typeface="Calibri" panose="020F0502020204030204" pitchFamily="34" charset="0"/>
            </a:rPr>
            <a:t>What is cost of service?</a:t>
          </a:r>
        </a:p>
      </dsp:txBody>
      <dsp:txXfrm>
        <a:off x="33955" y="61303"/>
        <a:ext cx="8005591" cy="627655"/>
      </dsp:txXfrm>
    </dsp:sp>
    <dsp:sp modelId="{5495989F-83F9-44B2-8B5F-E39C08D28095}">
      <dsp:nvSpPr>
        <dsp:cNvPr id="0" name=""/>
        <dsp:cNvSpPr/>
      </dsp:nvSpPr>
      <dsp:spPr>
        <a:xfrm>
          <a:off x="0" y="722913"/>
          <a:ext cx="8073501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34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</a:rPr>
            <a:t>Analysis to proportional distribute the revenue requirement to the customer classes of service</a:t>
          </a:r>
        </a:p>
      </dsp:txBody>
      <dsp:txXfrm>
        <a:off x="0" y="722913"/>
        <a:ext cx="8073501" cy="720359"/>
      </dsp:txXfrm>
    </dsp:sp>
    <dsp:sp modelId="{51FE49C8-1F6C-4C5D-B5D5-143D2EAE81EA}">
      <dsp:nvSpPr>
        <dsp:cNvPr id="0" name=""/>
        <dsp:cNvSpPr/>
      </dsp:nvSpPr>
      <dsp:spPr>
        <a:xfrm>
          <a:off x="0" y="1443273"/>
          <a:ext cx="8073501" cy="69556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bg2"/>
              </a:solidFill>
              <a:latin typeface="Calibri" panose="020F0502020204030204" pitchFamily="34" charset="0"/>
            </a:rPr>
            <a:t>Why cost of service</a:t>
          </a:r>
        </a:p>
      </dsp:txBody>
      <dsp:txXfrm>
        <a:off x="33955" y="1477228"/>
        <a:ext cx="8005591" cy="627655"/>
      </dsp:txXfrm>
    </dsp:sp>
    <dsp:sp modelId="{FAD1EBC7-1BF8-49F6-99A3-21876FED2515}">
      <dsp:nvSpPr>
        <dsp:cNvPr id="0" name=""/>
        <dsp:cNvSpPr/>
      </dsp:nvSpPr>
      <dsp:spPr>
        <a:xfrm>
          <a:off x="0" y="2138838"/>
          <a:ext cx="8073501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34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</a:rPr>
            <a:t>Avoids interclass subsidies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</a:rPr>
            <a:t>Revenues reflect costs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</a:rPr>
            <a:t>Meet the proportionality requirements of Proposition 218</a:t>
          </a:r>
        </a:p>
      </dsp:txBody>
      <dsp:txXfrm>
        <a:off x="0" y="2138838"/>
        <a:ext cx="8073501" cy="1200599"/>
      </dsp:txXfrm>
    </dsp:sp>
    <dsp:sp modelId="{5B122311-1F3C-4A79-8802-D4A072F75EC8}">
      <dsp:nvSpPr>
        <dsp:cNvPr id="0" name=""/>
        <dsp:cNvSpPr/>
      </dsp:nvSpPr>
      <dsp:spPr>
        <a:xfrm>
          <a:off x="0" y="3339438"/>
          <a:ext cx="8073501" cy="69556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bg2"/>
              </a:solidFill>
              <a:latin typeface="Calibri" panose="020F0502020204030204" pitchFamily="34" charset="0"/>
            </a:rPr>
            <a:t>Objectives of Cost of Service</a:t>
          </a:r>
        </a:p>
      </dsp:txBody>
      <dsp:txXfrm>
        <a:off x="33955" y="3373393"/>
        <a:ext cx="8005591" cy="627655"/>
      </dsp:txXfrm>
    </dsp:sp>
    <dsp:sp modelId="{95602E58-9CE1-4FA9-9B76-B056E37DF375}">
      <dsp:nvSpPr>
        <dsp:cNvPr id="0" name=""/>
        <dsp:cNvSpPr/>
      </dsp:nvSpPr>
      <dsp:spPr>
        <a:xfrm>
          <a:off x="0" y="4035003"/>
          <a:ext cx="8073501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34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</a:rPr>
            <a:t>Determine if subsidies exist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schemeClr val="bg1"/>
              </a:solidFill>
              <a:latin typeface="Calibri" panose="020F0502020204030204" pitchFamily="34" charset="0"/>
            </a:rPr>
            <a:t>Develop average unit costs</a:t>
          </a:r>
        </a:p>
      </dsp:txBody>
      <dsp:txXfrm>
        <a:off x="0" y="4035003"/>
        <a:ext cx="8073501" cy="795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633D4-BD22-4A93-BCDB-C1727A7C8FBD}">
      <dsp:nvSpPr>
        <dsp:cNvPr id="0" name=""/>
        <dsp:cNvSpPr/>
      </dsp:nvSpPr>
      <dsp:spPr>
        <a:xfrm rot="16200000">
          <a:off x="752078" y="-752078"/>
          <a:ext cx="2839243" cy="4343400"/>
        </a:xfrm>
        <a:prstGeom prst="round1Rect">
          <a:avLst/>
        </a:prstGeom>
        <a:solidFill>
          <a:srgbClr val="54585A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Review of customer usage and characteristics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Wastewater volume/strength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Water average day/peak day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Customer </a:t>
          </a:r>
        </a:p>
      </dsp:txBody>
      <dsp:txXfrm rot="5400000">
        <a:off x="-1" y="1"/>
        <a:ext cx="4343400" cy="2129432"/>
      </dsp:txXfrm>
    </dsp:sp>
    <dsp:sp modelId="{C4BDBC9A-FA36-40F5-8206-33DEA0C4D7FB}">
      <dsp:nvSpPr>
        <dsp:cNvPr id="0" name=""/>
        <dsp:cNvSpPr/>
      </dsp:nvSpPr>
      <dsp:spPr>
        <a:xfrm>
          <a:off x="4343400" y="0"/>
          <a:ext cx="4343400" cy="2839243"/>
        </a:xfrm>
        <a:prstGeom prst="round1Rect">
          <a:avLst/>
        </a:prstGeom>
        <a:solidFill>
          <a:srgbClr val="54585A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Development of customer classes of service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Separate rate schedules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Based on customer characteristics</a:t>
          </a:r>
        </a:p>
      </dsp:txBody>
      <dsp:txXfrm>
        <a:off x="4343400" y="0"/>
        <a:ext cx="4343400" cy="2129432"/>
      </dsp:txXfrm>
    </dsp:sp>
    <dsp:sp modelId="{C0317FFE-6084-4DD1-872E-5AF3F3D67D40}">
      <dsp:nvSpPr>
        <dsp:cNvPr id="0" name=""/>
        <dsp:cNvSpPr/>
      </dsp:nvSpPr>
      <dsp:spPr>
        <a:xfrm rot="10800000">
          <a:off x="0" y="2839243"/>
          <a:ext cx="4343400" cy="2839243"/>
        </a:xfrm>
        <a:prstGeom prst="round1Rect">
          <a:avLst/>
        </a:prstGeom>
        <a:solidFill>
          <a:srgbClr val="54585A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Identifies interclass differences between levels of service (if present)</a:t>
          </a:r>
        </a:p>
      </dsp:txBody>
      <dsp:txXfrm rot="10800000">
        <a:off x="0" y="3549053"/>
        <a:ext cx="4343400" cy="2129432"/>
      </dsp:txXfrm>
    </dsp:sp>
    <dsp:sp modelId="{7AE2DCA1-8F3A-4B27-A65B-E4C9BD5E2EB0}">
      <dsp:nvSpPr>
        <dsp:cNvPr id="0" name=""/>
        <dsp:cNvSpPr/>
      </dsp:nvSpPr>
      <dsp:spPr>
        <a:xfrm rot="5400000">
          <a:off x="5095478" y="2087164"/>
          <a:ext cx="2839243" cy="4343400"/>
        </a:xfrm>
        <a:prstGeom prst="round1Rect">
          <a:avLst/>
        </a:prstGeom>
        <a:solidFill>
          <a:srgbClr val="54585A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Implementation or transition to cost of service results (if necessary)</a:t>
          </a:r>
        </a:p>
      </dsp:txBody>
      <dsp:txXfrm rot="-5400000">
        <a:off x="4343399" y="3549053"/>
        <a:ext cx="4343400" cy="2129432"/>
      </dsp:txXfrm>
    </dsp:sp>
    <dsp:sp modelId="{ADF8632D-0D8D-4F62-B01E-F1B4756A3BC6}">
      <dsp:nvSpPr>
        <dsp:cNvPr id="0" name=""/>
        <dsp:cNvSpPr/>
      </dsp:nvSpPr>
      <dsp:spPr>
        <a:xfrm>
          <a:off x="2709647" y="1852009"/>
          <a:ext cx="3267505" cy="1813424"/>
        </a:xfrm>
        <a:prstGeom prst="roundRect">
          <a:avLst/>
        </a:prstGeom>
        <a:solidFill>
          <a:srgbClr val="4298B5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Rate Structure/Cost Relationships</a:t>
          </a:r>
        </a:p>
      </dsp:txBody>
      <dsp:txXfrm>
        <a:off x="2798171" y="1940533"/>
        <a:ext cx="3090457" cy="1636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1382F-1694-4445-9F55-3A6ADAA8DB44}">
      <dsp:nvSpPr>
        <dsp:cNvPr id="0" name=""/>
        <dsp:cNvSpPr/>
      </dsp:nvSpPr>
      <dsp:spPr>
        <a:xfrm>
          <a:off x="604846" y="0"/>
          <a:ext cx="6854929" cy="4857750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9B4C4-06F8-4D7B-99AB-277F54EFC35F}">
      <dsp:nvSpPr>
        <dsp:cNvPr id="0" name=""/>
        <dsp:cNvSpPr/>
      </dsp:nvSpPr>
      <dsp:spPr>
        <a:xfrm>
          <a:off x="4036" y="1457325"/>
          <a:ext cx="1941337" cy="19431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Reflect the findings of the revenue requirement and cost of service analyses</a:t>
          </a:r>
        </a:p>
      </dsp:txBody>
      <dsp:txXfrm>
        <a:off x="98804" y="1552093"/>
        <a:ext cx="1751801" cy="1753564"/>
      </dsp:txXfrm>
    </dsp:sp>
    <dsp:sp modelId="{B63A5F8D-9055-43A1-838B-D4CDAD4CC281}">
      <dsp:nvSpPr>
        <dsp:cNvPr id="0" name=""/>
        <dsp:cNvSpPr/>
      </dsp:nvSpPr>
      <dsp:spPr>
        <a:xfrm>
          <a:off x="2042440" y="1457325"/>
          <a:ext cx="1941337" cy="19431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Meet the rate design goals and objectives of the City</a:t>
          </a:r>
        </a:p>
      </dsp:txBody>
      <dsp:txXfrm>
        <a:off x="2137208" y="1552093"/>
        <a:ext cx="1751801" cy="1753564"/>
      </dsp:txXfrm>
    </dsp:sp>
    <dsp:sp modelId="{09431BF0-3561-427E-B9D8-FD10CFDA49F9}">
      <dsp:nvSpPr>
        <dsp:cNvPr id="0" name=""/>
        <dsp:cNvSpPr/>
      </dsp:nvSpPr>
      <dsp:spPr>
        <a:xfrm>
          <a:off x="4080844" y="1457325"/>
          <a:ext cx="1941337" cy="19431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Produce sufficient revenues to meet the target revenues of the utility, and each class of service</a:t>
          </a:r>
        </a:p>
      </dsp:txBody>
      <dsp:txXfrm>
        <a:off x="4175612" y="1552093"/>
        <a:ext cx="1751801" cy="1753564"/>
      </dsp:txXfrm>
    </dsp:sp>
    <dsp:sp modelId="{1BEF78AA-B958-414C-961C-50ACF30E7629}">
      <dsp:nvSpPr>
        <dsp:cNvPr id="0" name=""/>
        <dsp:cNvSpPr/>
      </dsp:nvSpPr>
      <dsp:spPr>
        <a:xfrm>
          <a:off x="6119249" y="1457325"/>
          <a:ext cx="1941337" cy="19431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Are cost-based and proportional</a:t>
          </a:r>
        </a:p>
      </dsp:txBody>
      <dsp:txXfrm>
        <a:off x="6214017" y="1552093"/>
        <a:ext cx="1751801" cy="17535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A93DB-940D-4577-BFF2-2E56FF9BA016}">
      <dsp:nvSpPr>
        <dsp:cNvPr id="0" name=""/>
        <dsp:cNvSpPr/>
      </dsp:nvSpPr>
      <dsp:spPr>
        <a:xfrm rot="10800000">
          <a:off x="1507844" y="1244"/>
          <a:ext cx="5371338" cy="619652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Revenue Sufficiency and Stability</a:t>
          </a:r>
        </a:p>
      </dsp:txBody>
      <dsp:txXfrm rot="10800000">
        <a:off x="1662757" y="1244"/>
        <a:ext cx="5216425" cy="619652"/>
      </dsp:txXfrm>
    </dsp:sp>
    <dsp:sp modelId="{78370CD1-6D1C-4B78-BDBE-5B5C43ED16C5}">
      <dsp:nvSpPr>
        <dsp:cNvPr id="0" name=""/>
        <dsp:cNvSpPr/>
      </dsp:nvSpPr>
      <dsp:spPr>
        <a:xfrm>
          <a:off x="1198017" y="1244"/>
          <a:ext cx="619652" cy="6196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713EE-482C-4559-8F5D-770D79C690E6}">
      <dsp:nvSpPr>
        <dsp:cNvPr id="0" name=""/>
        <dsp:cNvSpPr/>
      </dsp:nvSpPr>
      <dsp:spPr>
        <a:xfrm rot="10800000">
          <a:off x="1507844" y="805868"/>
          <a:ext cx="5371338" cy="619652"/>
        </a:xfrm>
        <a:prstGeom prst="homePlate">
          <a:avLst/>
        </a:prstGeom>
        <a:solidFill>
          <a:schemeClr val="accent1">
            <a:shade val="50000"/>
            <a:hueOff val="88552"/>
            <a:satOff val="-4707"/>
            <a:lumOff val="12578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Easy to Understand (customer)</a:t>
          </a:r>
        </a:p>
      </dsp:txBody>
      <dsp:txXfrm rot="10800000">
        <a:off x="1662757" y="805868"/>
        <a:ext cx="5216425" cy="619652"/>
      </dsp:txXfrm>
    </dsp:sp>
    <dsp:sp modelId="{2C247970-F1A1-4937-ABA2-660D0491285F}">
      <dsp:nvSpPr>
        <dsp:cNvPr id="0" name=""/>
        <dsp:cNvSpPr/>
      </dsp:nvSpPr>
      <dsp:spPr>
        <a:xfrm>
          <a:off x="1198017" y="805868"/>
          <a:ext cx="619652" cy="6196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4CA66-B79C-4B92-A150-12D603738AA1}">
      <dsp:nvSpPr>
        <dsp:cNvPr id="0" name=""/>
        <dsp:cNvSpPr/>
      </dsp:nvSpPr>
      <dsp:spPr>
        <a:xfrm rot="10800000">
          <a:off x="1507844" y="1610492"/>
          <a:ext cx="5371338" cy="619652"/>
        </a:xfrm>
        <a:prstGeom prst="homePlate">
          <a:avLst/>
        </a:prstGeom>
        <a:solidFill>
          <a:schemeClr val="accent1">
            <a:shade val="50000"/>
            <a:hueOff val="177104"/>
            <a:satOff val="-9415"/>
            <a:lumOff val="25157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Easy to Administer (City)</a:t>
          </a:r>
        </a:p>
      </dsp:txBody>
      <dsp:txXfrm rot="10800000">
        <a:off x="1662757" y="1610492"/>
        <a:ext cx="5216425" cy="619652"/>
      </dsp:txXfrm>
    </dsp:sp>
    <dsp:sp modelId="{A7A5EA63-9D67-4517-9732-3D531F6A13A9}">
      <dsp:nvSpPr>
        <dsp:cNvPr id="0" name=""/>
        <dsp:cNvSpPr/>
      </dsp:nvSpPr>
      <dsp:spPr>
        <a:xfrm>
          <a:off x="1198017" y="1610492"/>
          <a:ext cx="619652" cy="6196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C6E6C-5CB0-4B75-AC18-118298C91C61}">
      <dsp:nvSpPr>
        <dsp:cNvPr id="0" name=""/>
        <dsp:cNvSpPr/>
      </dsp:nvSpPr>
      <dsp:spPr>
        <a:xfrm rot="10800000">
          <a:off x="1507844" y="2415116"/>
          <a:ext cx="5371338" cy="619652"/>
        </a:xfrm>
        <a:prstGeom prst="homePlate">
          <a:avLst/>
        </a:prstGeom>
        <a:solidFill>
          <a:schemeClr val="accent1">
            <a:shade val="50000"/>
            <a:hueOff val="265656"/>
            <a:satOff val="-14122"/>
            <a:lumOff val="37735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Affordability</a:t>
          </a:r>
        </a:p>
      </dsp:txBody>
      <dsp:txXfrm rot="10800000">
        <a:off x="1662757" y="2415116"/>
        <a:ext cx="5216425" cy="619652"/>
      </dsp:txXfrm>
    </dsp:sp>
    <dsp:sp modelId="{10F13088-2A86-4BBA-A032-34FCE2B2089A}">
      <dsp:nvSpPr>
        <dsp:cNvPr id="0" name=""/>
        <dsp:cNvSpPr/>
      </dsp:nvSpPr>
      <dsp:spPr>
        <a:xfrm>
          <a:off x="1198017" y="2415116"/>
          <a:ext cx="619652" cy="6196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21045-8B3C-42AB-BEC3-90E078F5C26A}">
      <dsp:nvSpPr>
        <dsp:cNvPr id="0" name=""/>
        <dsp:cNvSpPr/>
      </dsp:nvSpPr>
      <dsp:spPr>
        <a:xfrm rot="10800000">
          <a:off x="1507844" y="3219740"/>
          <a:ext cx="5371338" cy="619652"/>
        </a:xfrm>
        <a:prstGeom prst="homePlate">
          <a:avLst/>
        </a:prstGeom>
        <a:solidFill>
          <a:schemeClr val="accent1">
            <a:shade val="50000"/>
            <a:hueOff val="265656"/>
            <a:satOff val="-14122"/>
            <a:lumOff val="37735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Efficient Use of the Resource</a:t>
          </a:r>
        </a:p>
      </dsp:txBody>
      <dsp:txXfrm rot="10800000">
        <a:off x="1662757" y="3219740"/>
        <a:ext cx="5216425" cy="619652"/>
      </dsp:txXfrm>
    </dsp:sp>
    <dsp:sp modelId="{853EA018-83D4-480C-AFC8-B9ADA65ABE64}">
      <dsp:nvSpPr>
        <dsp:cNvPr id="0" name=""/>
        <dsp:cNvSpPr/>
      </dsp:nvSpPr>
      <dsp:spPr>
        <a:xfrm>
          <a:off x="1198017" y="3219740"/>
          <a:ext cx="619652" cy="6196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555AD-6AB1-4BB7-A37F-4BCDD2FDDBD5}">
      <dsp:nvSpPr>
        <dsp:cNvPr id="0" name=""/>
        <dsp:cNvSpPr/>
      </dsp:nvSpPr>
      <dsp:spPr>
        <a:xfrm rot="10800000">
          <a:off x="1507844" y="4024364"/>
          <a:ext cx="5371338" cy="619652"/>
        </a:xfrm>
        <a:prstGeom prst="homePlate">
          <a:avLst/>
        </a:prstGeom>
        <a:solidFill>
          <a:schemeClr val="accent1">
            <a:shade val="50000"/>
            <a:hueOff val="177104"/>
            <a:satOff val="-9415"/>
            <a:lumOff val="25157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Equitable and non-discriminating (cost-based)</a:t>
          </a:r>
        </a:p>
      </dsp:txBody>
      <dsp:txXfrm rot="10800000">
        <a:off x="1662757" y="4024364"/>
        <a:ext cx="5216425" cy="619652"/>
      </dsp:txXfrm>
    </dsp:sp>
    <dsp:sp modelId="{438F8CD4-1747-4CF1-B26A-10E317B069B2}">
      <dsp:nvSpPr>
        <dsp:cNvPr id="0" name=""/>
        <dsp:cNvSpPr/>
      </dsp:nvSpPr>
      <dsp:spPr>
        <a:xfrm>
          <a:off x="1198017" y="4024364"/>
          <a:ext cx="619652" cy="6196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38B82-B542-47FF-8CA7-371E876165E9}">
      <dsp:nvSpPr>
        <dsp:cNvPr id="0" name=""/>
        <dsp:cNvSpPr/>
      </dsp:nvSpPr>
      <dsp:spPr>
        <a:xfrm rot="10800000">
          <a:off x="1507844" y="4828988"/>
          <a:ext cx="5371338" cy="619652"/>
        </a:xfrm>
        <a:prstGeom prst="homePlate">
          <a:avLst/>
        </a:prstGeom>
        <a:solidFill>
          <a:schemeClr val="accent1">
            <a:shade val="50000"/>
            <a:hueOff val="88552"/>
            <a:satOff val="-4707"/>
            <a:lumOff val="12578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rPr>
            <a:t>Legally Defendable</a:t>
          </a:r>
        </a:p>
      </dsp:txBody>
      <dsp:txXfrm rot="10800000">
        <a:off x="1662757" y="4828988"/>
        <a:ext cx="5216425" cy="619652"/>
      </dsp:txXfrm>
    </dsp:sp>
    <dsp:sp modelId="{B180315E-74E5-4651-A690-837E8443DD01}">
      <dsp:nvSpPr>
        <dsp:cNvPr id="0" name=""/>
        <dsp:cNvSpPr/>
      </dsp:nvSpPr>
      <dsp:spPr>
        <a:xfrm>
          <a:off x="1198017" y="4828988"/>
          <a:ext cx="619652" cy="6196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BBE6F26-EA28-4181-A0D5-E140B173DCDD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784C6-A32C-4C1E-8BC7-D19EB3548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F725-DA32-46A3-8B72-BFEC3898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5F94-EDAC-41F1-B784-E7B3F72CF35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085B9-8B95-45E3-8624-ED467F9F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085B9-8B95-45E3-8624-ED467F9F7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2BB4E-86A2-4631-B096-7BD6DF1238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1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2BB4E-86A2-4631-B096-7BD6DF1238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9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2BB4E-86A2-4631-B096-7BD6DF1238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3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085B9-8B95-45E3-8624-ED467F9F7D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085B9-8B95-45E3-8624-ED467F9F7D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0366-AA6A-436C-AA41-231E933DD0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0366-AA6A-436C-AA41-231E933DD0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9652001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9652001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9652001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9652001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5376903" y="3032127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9652001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5376903" y="3032127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9652001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5376903" y="3032127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6"/>
          <p:cNvSpPr>
            <a:spLocks noEditPoints="1"/>
          </p:cNvSpPr>
          <p:nvPr userDrawn="1"/>
        </p:nvSpPr>
        <p:spPr bwMode="auto">
          <a:xfrm>
            <a:off x="5376902" y="3131345"/>
            <a:ext cx="143819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578053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1472332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6"/>
            <a:ext cx="11472333" cy="2393209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11472335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60714"/>
            <a:ext cx="719667" cy="36972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11472335" cy="31607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6"/>
            <a:ext cx="11472333" cy="2393209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11472335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800" b="1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60714"/>
            <a:ext cx="719667" cy="36972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422373976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8160399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12207673" cy="516645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2" y="-992"/>
            <a:ext cx="12191017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0347767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1"/>
            <a:ext cx="6453716" cy="316071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3" y="3198570"/>
            <a:ext cx="6453716" cy="36594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6"/>
            <a:ext cx="5738285" cy="5492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5746124" cy="516645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" y="-992"/>
            <a:ext cx="5738284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6" y="-1"/>
            <a:ext cx="6453716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5746124" cy="516645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2" y="-992"/>
            <a:ext cx="5738284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60714"/>
            <a:ext cx="719667" cy="36972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12207673" cy="35959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" y="-992"/>
            <a:ext cx="12191999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2" y="4735514"/>
            <a:ext cx="5738281" cy="21224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5789859" y="4735514"/>
            <a:ext cx="5682475" cy="212248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523541" y="4735514"/>
            <a:ext cx="668460" cy="21224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12207673" cy="35959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" y="-992"/>
            <a:ext cx="12191999" cy="1164167"/>
          </a:xfrm>
        </p:spPr>
        <p:txBody>
          <a:bodyPr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60714"/>
            <a:ext cx="12192000" cy="36972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12207673" cy="2018444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" y="-992"/>
            <a:ext cx="12191999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2136500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6"/>
            <a:ext cx="5738285" cy="5492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5746124" cy="516645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" y="-992"/>
            <a:ext cx="5738284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096001" y="1142269"/>
            <a:ext cx="5746124" cy="516645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-27450"/>
            <a:ext cx="5786967" cy="1190625"/>
          </a:xfr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800" b="1" dirty="0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3639072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5" y="0"/>
            <a:ext cx="5734048" cy="630872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" y="1"/>
            <a:ext cx="5738284" cy="3160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60713"/>
            <a:ext cx="719667" cy="31480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" y="6308726"/>
            <a:ext cx="5738284" cy="54919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166612" y="3160714"/>
            <a:ext cx="5571673" cy="2573337"/>
          </a:xfrm>
        </p:spPr>
        <p:txBody>
          <a:bodyPr anchor="ctr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516469" y="5738317"/>
            <a:ext cx="721947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578053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5746124" cy="3593244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" y="-992"/>
            <a:ext cx="573828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096001" y="1142269"/>
            <a:ext cx="5746124" cy="3593244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-27450"/>
            <a:ext cx="5786967" cy="1190625"/>
          </a:xfr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800" b="1" dirty="0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060" y="4735514"/>
            <a:ext cx="5738281" cy="21224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5789859" y="4735514"/>
            <a:ext cx="5682475" cy="212248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523541" y="4735514"/>
            <a:ext cx="668460" cy="21224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3070560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6" y="-1"/>
            <a:ext cx="6453716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85553"/>
            <a:ext cx="573828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892613"/>
            <a:ext cx="5753957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2" y="-6501"/>
            <a:ext cx="5738284" cy="116416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77009185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6"/>
            <a:ext cx="5738285" cy="54927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1"/>
            <a:ext cx="6453716" cy="316071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3" y="3198570"/>
            <a:ext cx="6453716" cy="36594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85553"/>
            <a:ext cx="573828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892613"/>
            <a:ext cx="5753957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2" y="-6501"/>
            <a:ext cx="5738284" cy="116416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04308463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60714"/>
            <a:ext cx="719667" cy="36972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85553"/>
            <a:ext cx="11472332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4" y="1892613"/>
            <a:ext cx="11503668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" y="-6501"/>
            <a:ext cx="11472332" cy="116416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521052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2" y="4735514"/>
            <a:ext cx="5738281" cy="21224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5789859" y="4735514"/>
            <a:ext cx="5682475" cy="212248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523541" y="4735514"/>
            <a:ext cx="668460" cy="21224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85553"/>
            <a:ext cx="12191999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4" y="1892613"/>
            <a:ext cx="12225300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2" y="-6501"/>
            <a:ext cx="12191999" cy="116416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95691078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6"/>
            <a:ext cx="5738285" cy="5492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85553"/>
            <a:ext cx="573828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892613"/>
            <a:ext cx="5753957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2" y="-6501"/>
            <a:ext cx="5738284" cy="116416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753960" y="1085553"/>
            <a:ext cx="6438041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738284" y="1892613"/>
            <a:ext cx="6455625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753960" y="10213"/>
            <a:ext cx="6438041" cy="1147454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800" b="1" dirty="0" smtClean="0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42065268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85553"/>
            <a:ext cx="573828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892613"/>
            <a:ext cx="5753957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2" y="-6501"/>
            <a:ext cx="5738284" cy="116416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753960" y="1085553"/>
            <a:ext cx="6438041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738284" y="1892613"/>
            <a:ext cx="6455625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753960" y="10213"/>
            <a:ext cx="6438041" cy="1147454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800" b="1" dirty="0" smtClean="0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2" y="4735514"/>
            <a:ext cx="5738281" cy="21224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5789859" y="4735514"/>
            <a:ext cx="5682475" cy="212248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523541" y="4735514"/>
            <a:ext cx="668460" cy="21224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62100404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1"/>
            <a:ext cx="12192000" cy="47355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1"/>
            <a:ext cx="12192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2"/>
            <a:ext cx="12192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30755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2407" y="1"/>
            <a:ext cx="8555451" cy="47355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1"/>
            <a:ext cx="12192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2"/>
            <a:ext cx="12192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8601844" y="1"/>
            <a:ext cx="3587749" cy="4735513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2" y="1750484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2" y="4974168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2" y="1750484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2" y="1750484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2" y="1750484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2" y="4974168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2" y="4974168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2" y="4974168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" y="-6501"/>
            <a:ext cx="12191999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0641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6" y="0"/>
            <a:ext cx="5734049" cy="316071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60713"/>
            <a:ext cx="2870200" cy="369728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870202" y="3160714"/>
            <a:ext cx="2868084" cy="36972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" y="1"/>
            <a:ext cx="5738284" cy="3160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992" y="5171091"/>
            <a:ext cx="6251008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940992" y="3160714"/>
            <a:ext cx="6251008" cy="2022174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578053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2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2" y="3451580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2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2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2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2" y="3451580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2" y="3451580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2" y="3451580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72722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72722" y="6213498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3177542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6182362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9187182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177542" y="6213498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182362" y="6213498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9187182" y="6213498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164167"/>
          </a:xfrm>
        </p:spPr>
        <p:txBody>
          <a:bodyPr/>
          <a:lstStyle>
            <a:lvl1pPr>
              <a:defRPr strike="noStrike"/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935993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2" y="190501"/>
            <a:ext cx="2832100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2" y="304495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2" y="190501"/>
            <a:ext cx="2832100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2" y="190501"/>
            <a:ext cx="2832100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2" y="190501"/>
            <a:ext cx="2832100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2" y="304495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2" y="304495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2" y="304495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72722" y="3514726"/>
            <a:ext cx="2832100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72722" y="6369176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3177542" y="3514726"/>
            <a:ext cx="2832100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6182362" y="3514726"/>
            <a:ext cx="2832100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9187182" y="3514726"/>
            <a:ext cx="2832100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Portrait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177542" y="6369176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182362" y="6369176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9187182" y="6369176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25062758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8761" y="-1058"/>
            <a:ext cx="5631268" cy="31617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1"/>
            <a:ext cx="5738288" cy="316177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6333" y="3199768"/>
            <a:ext cx="2764936" cy="310895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3" y="3199767"/>
            <a:ext cx="2870197" cy="310895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0680" y="3199768"/>
            <a:ext cx="2817605" cy="310895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0368" y="3199767"/>
            <a:ext cx="2813883" cy="310895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Portrait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308725"/>
            <a:ext cx="12192000" cy="5492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6393568"/>
            <a:ext cx="28702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870202" y="6393568"/>
            <a:ext cx="2865967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736168" y="6393568"/>
            <a:ext cx="2868083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8604251" y="6393568"/>
            <a:ext cx="2868083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11472333" y="1"/>
            <a:ext cx="719667" cy="630872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870202" y="595196"/>
            <a:ext cx="2865967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604251" y="595196"/>
            <a:ext cx="2868083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4585184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1"/>
            <a:ext cx="5738285" cy="63087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87085" y="1"/>
            <a:ext cx="6404916" cy="6308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6"/>
            <a:ext cx="5738285" cy="54927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27567444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7085" y="1"/>
            <a:ext cx="6404916" cy="31607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1"/>
            <a:ext cx="5738288" cy="31607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0644" y="3188161"/>
            <a:ext cx="3538949" cy="366983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2" y="3188161"/>
            <a:ext cx="2870199" cy="366983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0676" y="3188161"/>
            <a:ext cx="2817609" cy="366983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0367" y="3188162"/>
            <a:ext cx="2813884" cy="366983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81271903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2" y="3188162"/>
            <a:ext cx="2870199" cy="36698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0677" y="3188162"/>
            <a:ext cx="2817608" cy="36698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7085" y="3188164"/>
            <a:ext cx="6404916" cy="36698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1"/>
            <a:ext cx="5738288" cy="316071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3051" y="1"/>
            <a:ext cx="3538949" cy="31607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1243" y="-1"/>
            <a:ext cx="2813008" cy="316071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25308549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12060" y="1755894"/>
            <a:ext cx="11113272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Project Location</a:t>
            </a:r>
          </a:p>
          <a:p>
            <a:pPr marL="0" lvl="0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12060" y="663842"/>
            <a:ext cx="11113272" cy="1164167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46510025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12060" y="1755894"/>
            <a:ext cx="11113272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Project Location</a:t>
            </a:r>
          </a:p>
          <a:p>
            <a:pPr marL="0" lvl="0"/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12060" y="663842"/>
            <a:ext cx="11113272" cy="1164167"/>
          </a:xfrm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8270032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412329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27" name="TextBox 26"/>
            <p:cNvSpPr txBox="1"/>
            <p:nvPr/>
          </p:nvSpPr>
          <p:spPr>
            <a:xfrm>
              <a:off x="819293" y="1189170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2.02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293" y="2379663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0.29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293" y="3551078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1.43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20966" y="352962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4.41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3713" y="352962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0.29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3188" y="352962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2.06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293" y="4732031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3.15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52485" y="352962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2.65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8620966" y="352962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4.41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4303713" y="352962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0.29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53188" y="352962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2.06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2152485" y="352962"/>
              <a:ext cx="36211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2.65</a:t>
              </a:r>
            </a:p>
          </p:txBody>
        </p:sp>
        <p:cxnSp>
          <p:nvCxnSpPr>
            <p:cNvPr id="53" name="Straight Connector 52"/>
            <p:cNvCxnSpPr/>
            <p:nvPr userDrawn="1"/>
          </p:nvCxnSpPr>
          <p:spPr>
            <a:xfrm>
              <a:off x="2152650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430371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644273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8600145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11891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2370124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355107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732031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13" y="1304385"/>
              <a:ext cx="2234220" cy="1641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725620" y="1035550"/>
              <a:ext cx="4186145" cy="251607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REPOSITION OR</a:t>
              </a:r>
              <a:r>
                <a:rPr lang="en-US" sz="1600" b="1" baseline="0" dirty="0">
                  <a:solidFill>
                    <a:srgbClr val="000000"/>
                  </a:solidFill>
                </a:rPr>
                <a:t> CREATE GUIDES ON GRID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r>
                <a:rPr lang="en-US" sz="1800" dirty="0">
                  <a:solidFill>
                    <a:srgbClr val="000000"/>
                  </a:solidFill>
                </a:rPr>
                <a:t>If a guide is accidentally moved or you start with a blank document that does not have guides placed do the following: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>
                  <a:solidFill>
                    <a:srgbClr val="000000"/>
                  </a:solidFill>
                </a:rPr>
                <a:t>Turn on Snap to Grid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>
                  <a:solidFill>
                    <a:srgbClr val="000000"/>
                  </a:solidFill>
                </a:rPr>
                <a:t>Set grid settings to 1/24” or .042”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>
                  <a:solidFill>
                    <a:srgbClr val="000000"/>
                  </a:solidFill>
                </a:rPr>
                <a:t>Turn on both Guide Settings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>
                  <a:solidFill>
                    <a:srgbClr val="000000"/>
                  </a:solidFill>
                </a:rPr>
                <a:t>Use the lines and grey measurements on this slide to position guides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>
                  <a:solidFill>
                    <a:srgbClr val="000000"/>
                  </a:solidFill>
                </a:rPr>
                <a:t>To move guides, click on guide outside of slide in grey area and drag to position.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>
                  <a:solidFill>
                    <a:srgbClr val="000000"/>
                  </a:solidFill>
                </a:rPr>
                <a:t>To add new guides, click on a guide outside of slide in grey area while holding CTRL and drag </a:t>
              </a:r>
              <a:br>
                <a:rPr lang="en-US" sz="1600" baseline="0" dirty="0">
                  <a:solidFill>
                    <a:srgbClr val="000000"/>
                  </a:solidFill>
                </a:rPr>
              </a:br>
              <a:r>
                <a:rPr lang="en-US" sz="1600" baseline="0" dirty="0">
                  <a:solidFill>
                    <a:srgbClr val="000000"/>
                  </a:solidFill>
                </a:rPr>
                <a:t>to position 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835" y="3307251"/>
              <a:ext cx="2468680" cy="1595861"/>
            </a:xfrm>
            <a:prstGeom prst="rect">
              <a:avLst/>
            </a:prstGeom>
            <a:ln w="76200">
              <a:solidFill>
                <a:schemeClr val="accent2"/>
              </a:solidFill>
              <a:miter lim="800000"/>
            </a:ln>
          </p:spPr>
        </p:pic>
        <p:sp>
          <p:nvSpPr>
            <p:cNvPr id="64" name="Rectangle 63"/>
            <p:cNvSpPr/>
            <p:nvPr userDrawn="1"/>
          </p:nvSpPr>
          <p:spPr>
            <a:xfrm>
              <a:off x="3112610" y="3416660"/>
              <a:ext cx="576075" cy="5129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428652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8604252" y="3160714"/>
            <a:ext cx="2868081" cy="31480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870202" y="2"/>
            <a:ext cx="5734049" cy="31607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1"/>
            <a:ext cx="719667" cy="630872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82" y="-1"/>
            <a:ext cx="28702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5738284" y="6308725"/>
            <a:ext cx="2858557" cy="549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870202" y="6308357"/>
            <a:ext cx="2868084" cy="5544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7273753" y="3659431"/>
            <a:ext cx="721947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78053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265419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 userDrawn="1"/>
        </p:nvSpPr>
        <p:spPr bwMode="auto">
          <a:xfrm>
            <a:off x="11472700" y="6501400"/>
            <a:ext cx="548640" cy="2286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735694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11472333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68095" y="5357035"/>
            <a:ext cx="10804240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668095" y="3941069"/>
            <a:ext cx="10804240" cy="1478593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COVER TITLE CLICK HERE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7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2243051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5738285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150812" y="146805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7239200" y="1484129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50812" y="2587395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7239200" y="2603470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150812" y="3704995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7239200" y="3721070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150812" y="4822595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7239200" y="4838670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6" y="-1"/>
            <a:ext cx="6453716" cy="15859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2" y="-1"/>
            <a:ext cx="5738284" cy="158591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12061" y="1987072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500449" y="2003147"/>
            <a:ext cx="4237835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12061" y="3106413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00449" y="3122488"/>
            <a:ext cx="4237835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12061" y="4224013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00449" y="4240088"/>
            <a:ext cx="4237835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12061" y="5341613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500449" y="5357688"/>
            <a:ext cx="4237835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139761" y="1987072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7228149" y="2003147"/>
            <a:ext cx="4237835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6139761" y="3106413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50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7228149" y="3122488"/>
            <a:ext cx="4237835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139761" y="4224013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7228149" y="4240088"/>
            <a:ext cx="4237835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6139761" y="5341613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7228149" y="5357688"/>
            <a:ext cx="4237835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343517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1472332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60714"/>
            <a:ext cx="719667" cy="369728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8665" y="4321839"/>
            <a:ext cx="2683935" cy="1839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858095" y="4447955"/>
            <a:ext cx="7834620" cy="1484993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19069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1472335" cy="31607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60714"/>
            <a:ext cx="719667" cy="36972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8665" y="4321839"/>
            <a:ext cx="2683935" cy="1839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2858095" y="4447955"/>
            <a:ext cx="7834620" cy="1484993"/>
          </a:xfrm>
        </p:spPr>
        <p:txBody>
          <a:bodyPr anchor="b"/>
          <a:lstStyle>
            <a:lvl1pPr>
              <a:lnSpc>
                <a:spcPts val="3400"/>
              </a:lnSpc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86268"/>
            <a:ext cx="121920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585385"/>
            <a:ext cx="121920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6" r:id="rId2"/>
    <p:sldLayoutId id="2147483935" r:id="rId3"/>
    <p:sldLayoutId id="2147483974" r:id="rId4"/>
    <p:sldLayoutId id="2147483973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80" r:id="rId13"/>
    <p:sldLayoutId id="2147483969" r:id="rId14"/>
    <p:sldLayoutId id="2147483968" r:id="rId15"/>
    <p:sldLayoutId id="2147483951" r:id="rId16"/>
    <p:sldLayoutId id="2147483952" r:id="rId17"/>
    <p:sldLayoutId id="2147483953" r:id="rId18"/>
    <p:sldLayoutId id="2147483976" r:id="rId19"/>
    <p:sldLayoutId id="2147483977" r:id="rId20"/>
    <p:sldLayoutId id="2147483944" r:id="rId21"/>
    <p:sldLayoutId id="2147483945" r:id="rId22"/>
    <p:sldLayoutId id="2147483947" r:id="rId23"/>
    <p:sldLayoutId id="2147483948" r:id="rId24"/>
    <p:sldLayoutId id="2147483979" r:id="rId25"/>
    <p:sldLayoutId id="2147483978" r:id="rId26"/>
    <p:sldLayoutId id="2147483949" r:id="rId27"/>
    <p:sldLayoutId id="2147483950" r:id="rId28"/>
    <p:sldLayoutId id="2147483954" r:id="rId29"/>
    <p:sldLayoutId id="2147483982" r:id="rId30"/>
    <p:sldLayoutId id="2147483981" r:id="rId31"/>
    <p:sldLayoutId id="2147483957" r:id="rId32"/>
    <p:sldLayoutId id="2147483958" r:id="rId33"/>
    <p:sldLayoutId id="2147483961" r:id="rId34"/>
    <p:sldLayoutId id="2147483962" r:id="rId35"/>
    <p:sldLayoutId id="2147483970" r:id="rId36"/>
    <p:sldLayoutId id="2147483971" r:id="rId37"/>
    <p:sldLayoutId id="2147483964" r:id="rId38"/>
    <p:sldLayoutId id="2147483965" r:id="rId39"/>
    <p:sldLayoutId id="2147483975" r:id="rId40"/>
  </p:sldLayoutIdLst>
  <p:transition>
    <p:fade/>
  </p:transition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561170" y="4724400"/>
            <a:ext cx="4612056" cy="42068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22,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69" y="3505200"/>
            <a:ext cx="7887629" cy="121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Sewer Rate Study Overview and Preliminary Discussions</a:t>
            </a:r>
            <a:endParaRPr lang="en-US" sz="2800" i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372600" y="4648200"/>
            <a:ext cx="0" cy="1371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FE49-DE77-4D7F-976D-C0BCB5B9DF55}"/>
              </a:ext>
            </a:extLst>
          </p:cNvPr>
          <p:cNvSpPr/>
          <p:nvPr/>
        </p:nvSpPr>
        <p:spPr>
          <a:xfrm>
            <a:off x="11472335" y="0"/>
            <a:ext cx="719642" cy="3037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D643C2-6A81-420B-AF4A-AAE51994FA32}"/>
              </a:ext>
            </a:extLst>
          </p:cNvPr>
          <p:cNvSpPr/>
          <p:nvPr/>
        </p:nvSpPr>
        <p:spPr>
          <a:xfrm>
            <a:off x="0" y="3129115"/>
            <a:ext cx="1523999" cy="37288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cup, container, glass&#10;&#10;Description automatically generated">
            <a:extLst>
              <a:ext uri="{FF2B5EF4-FFF2-40B4-BE49-F238E27FC236}">
                <a16:creationId xmlns:a16="http://schemas.microsoft.com/office/drawing/2014/main" id="{C8C7A32D-8A4C-4342-ADBE-483DCA0F8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b="12125"/>
          <a:stretch/>
        </p:blipFill>
        <p:spPr>
          <a:xfrm>
            <a:off x="4038600" y="-1"/>
            <a:ext cx="3054819" cy="3025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80D92-4E3C-4395-BB04-31365206D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198212"/>
            <a:ext cx="888894" cy="50335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153BD85-6918-4D42-8FD9-4D0391A0B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07" y="4884851"/>
            <a:ext cx="2466975" cy="952500"/>
          </a:xfrm>
          <a:prstGeom prst="rect">
            <a:avLst/>
          </a:prstGeom>
        </p:spPr>
      </p:pic>
      <p:pic>
        <p:nvPicPr>
          <p:cNvPr id="11" name="Picture 10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9BCEA7B-5246-4AAA-A74A-151EC5663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3025052"/>
          </a:xfrm>
          <a:prstGeom prst="rect">
            <a:avLst/>
          </a:prstGeom>
        </p:spPr>
      </p:pic>
      <p:pic>
        <p:nvPicPr>
          <p:cNvPr id="13" name="Picture 12" descr="A picture containing grass, outdoor, sprinkler system&#10;&#10;Description automatically generated">
            <a:extLst>
              <a:ext uri="{FF2B5EF4-FFF2-40B4-BE49-F238E27FC236}">
                <a16:creationId xmlns:a16="http://schemas.microsoft.com/office/drawing/2014/main" id="{BA0F56A7-4566-491C-9B17-0B8373A517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"/>
          <a:stretch/>
        </p:blipFill>
        <p:spPr>
          <a:xfrm>
            <a:off x="7093419" y="0"/>
            <a:ext cx="4378912" cy="30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523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Preliminary</a:t>
            </a:r>
            <a:r>
              <a:rPr lang="en-US" dirty="0"/>
              <a:t> Water Revenue Requirement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10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263B46-13B8-489D-9289-E6B02D88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63" y="1295401"/>
            <a:ext cx="8238056" cy="50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212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Preliminary</a:t>
            </a:r>
            <a:r>
              <a:rPr lang="en-US" dirty="0"/>
              <a:t> Sewer Capital Funding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11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7F097-82E6-4147-A5E5-CD5F6A7E8D0A}"/>
              </a:ext>
            </a:extLst>
          </p:cNvPr>
          <p:cNvSpPr txBox="1"/>
          <p:nvPr/>
        </p:nvSpPr>
        <p:spPr bwMode="auto">
          <a:xfrm>
            <a:off x="1636295" y="6027003"/>
            <a:ext cx="89129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Arial" pitchFamily="34" charset="0"/>
              </a:rPr>
              <a:t>Capital funding plan reflects adopted capital improvement plan.  Major capital improvement projects include annual sewer line replacement program, lift station upgrades, WWTP Quality Project, and manhole rehabilitation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0FFE69-AEFF-4C4A-A2AA-B19C754A2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5" y="1241034"/>
            <a:ext cx="8912952" cy="47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349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Preliminary</a:t>
            </a:r>
            <a:r>
              <a:rPr lang="en-US" dirty="0"/>
              <a:t> Sewer Revenue Requirement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12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8CF1F-5FA6-41A7-990C-D263763C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13" y="1447800"/>
            <a:ext cx="8946174" cy="4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39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Preliminary</a:t>
            </a:r>
            <a:r>
              <a:rPr lang="en-US" dirty="0"/>
              <a:t> Sewer Capital Funding Plan (Alternative)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13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7F097-82E6-4147-A5E5-CD5F6A7E8D0A}"/>
              </a:ext>
            </a:extLst>
          </p:cNvPr>
          <p:cNvSpPr txBox="1"/>
          <p:nvPr/>
        </p:nvSpPr>
        <p:spPr bwMode="auto">
          <a:xfrm>
            <a:off x="1636295" y="6290846"/>
            <a:ext cx="8912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Arial" pitchFamily="34" charset="0"/>
              </a:rPr>
              <a:t>Capital funding plan reflects adopted capital improvement plan.  Excludes WWTP Quality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0671F-38FF-4AF0-8B49-6BE5F09C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63175"/>
            <a:ext cx="8534400" cy="51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76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Preliminary</a:t>
            </a:r>
            <a:r>
              <a:rPr lang="en-US" dirty="0"/>
              <a:t> Sewer Revenue Requirement (Alternative)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14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CD899-71A7-4D46-901D-1A224BB8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63175"/>
            <a:ext cx="8991600" cy="54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15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15603-1B5B-42A2-85B8-C715E3D2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-991"/>
            <a:ext cx="12191017" cy="762992"/>
          </a:xfrm>
        </p:spPr>
        <p:txBody>
          <a:bodyPr/>
          <a:lstStyle/>
          <a:p>
            <a:r>
              <a:rPr lang="en-US" u="sng" dirty="0"/>
              <a:t>Preliminary</a:t>
            </a:r>
            <a:r>
              <a:rPr lang="en-US" dirty="0"/>
              <a:t> Example Residential Monthly Revenue / Rate Adjustments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FEB2F88-2DA3-40BF-A5C3-D68A7F02A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788125"/>
              </p:ext>
            </p:extLst>
          </p:nvPr>
        </p:nvGraphicFramePr>
        <p:xfrm>
          <a:off x="685800" y="762000"/>
          <a:ext cx="10820405" cy="5763892"/>
        </p:xfrm>
        <a:graphic>
          <a:graphicData uri="http://schemas.openxmlformats.org/drawingml/2006/table">
            <a:tbl>
              <a:tblPr firstRow="1" bandRow="1"/>
              <a:tblGrid>
                <a:gridCol w="2819891">
                  <a:extLst>
                    <a:ext uri="{9D8B030D-6E8A-4147-A177-3AD203B41FA5}">
                      <a16:colId xmlns:a16="http://schemas.microsoft.com/office/drawing/2014/main" val="3795998003"/>
                    </a:ext>
                  </a:extLst>
                </a:gridCol>
                <a:gridCol w="1333419">
                  <a:extLst>
                    <a:ext uri="{9D8B030D-6E8A-4147-A177-3AD203B41FA5}">
                      <a16:colId xmlns:a16="http://schemas.microsoft.com/office/drawing/2014/main" val="3862900488"/>
                    </a:ext>
                  </a:extLst>
                </a:gridCol>
                <a:gridCol w="1333419">
                  <a:extLst>
                    <a:ext uri="{9D8B030D-6E8A-4147-A177-3AD203B41FA5}">
                      <a16:colId xmlns:a16="http://schemas.microsoft.com/office/drawing/2014/main" val="2610669224"/>
                    </a:ext>
                  </a:extLst>
                </a:gridCol>
                <a:gridCol w="1333419">
                  <a:extLst>
                    <a:ext uri="{9D8B030D-6E8A-4147-A177-3AD203B41FA5}">
                      <a16:colId xmlns:a16="http://schemas.microsoft.com/office/drawing/2014/main" val="633437039"/>
                    </a:ext>
                  </a:extLst>
                </a:gridCol>
                <a:gridCol w="1333419">
                  <a:extLst>
                    <a:ext uri="{9D8B030D-6E8A-4147-A177-3AD203B41FA5}">
                      <a16:colId xmlns:a16="http://schemas.microsoft.com/office/drawing/2014/main" val="3779173113"/>
                    </a:ext>
                  </a:extLst>
                </a:gridCol>
                <a:gridCol w="1333419">
                  <a:extLst>
                    <a:ext uri="{9D8B030D-6E8A-4147-A177-3AD203B41FA5}">
                      <a16:colId xmlns:a16="http://schemas.microsoft.com/office/drawing/2014/main" val="3006278740"/>
                    </a:ext>
                  </a:extLst>
                </a:gridCol>
                <a:gridCol w="1333419">
                  <a:extLst>
                    <a:ext uri="{9D8B030D-6E8A-4147-A177-3AD203B41FA5}">
                      <a16:colId xmlns:a16="http://schemas.microsoft.com/office/drawing/2014/main" val="3545895064"/>
                    </a:ext>
                  </a:extLst>
                </a:gridCol>
              </a:tblGrid>
              <a:tr h="452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2021-22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2022-23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2023-24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2024-25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2025-26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2026-27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65822"/>
                  </a:ext>
                </a:extLst>
              </a:tr>
              <a:tr h="542862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Water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37497"/>
                  </a:ext>
                </a:extLst>
              </a:tr>
              <a:tr h="54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Avg Customer Bill</a:t>
                      </a:r>
                      <a:r>
                        <a:rPr lang="en-US" sz="2400" baseline="30000" dirty="0"/>
                        <a:t>1</a:t>
                      </a:r>
                      <a:endParaRPr lang="en-US" sz="2400" dirty="0"/>
                    </a:p>
                  </a:txBody>
                  <a:tcPr marL="2743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$127.18 </a:t>
                      </a:r>
                      <a:endParaRPr lang="en-US" sz="2400" dirty="0"/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$134.17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$141.55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$149.34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$157.55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$166.22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11984"/>
                  </a:ext>
                </a:extLst>
              </a:tr>
              <a:tr h="54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Monthly Change</a:t>
                      </a:r>
                    </a:p>
                  </a:txBody>
                  <a:tcPr marL="2743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6.99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7.38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7.79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8.21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8.67 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74478"/>
                  </a:ext>
                </a:extLst>
              </a:tr>
              <a:tr h="54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Sewer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00890"/>
                  </a:ext>
                </a:extLst>
              </a:tr>
              <a:tr h="54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Avg Customer Bill</a:t>
                      </a:r>
                    </a:p>
                  </a:txBody>
                  <a:tcPr marL="2743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$34.65 </a:t>
                      </a:r>
                      <a:endParaRPr lang="en-US" sz="2400" dirty="0"/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$55.44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$74.84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$84.20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$87.57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$90.63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77117"/>
                  </a:ext>
                </a:extLst>
              </a:tr>
              <a:tr h="54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Monthly Change</a:t>
                      </a:r>
                    </a:p>
                  </a:txBody>
                  <a:tcPr marL="2743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20.79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19.40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9.36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3.37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61234"/>
                  </a:ext>
                </a:extLst>
              </a:tr>
              <a:tr h="54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Sewer - Alt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10983"/>
                  </a:ext>
                </a:extLst>
              </a:tr>
              <a:tr h="54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Avg Customer Bill</a:t>
                      </a:r>
                    </a:p>
                  </a:txBody>
                  <a:tcPr marL="2743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$34.65 </a:t>
                      </a:r>
                      <a:endParaRPr lang="en-US" sz="2400" dirty="0"/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$65.84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$67.15 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$68.49 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$69.86 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$71.26 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99614"/>
                  </a:ext>
                </a:extLst>
              </a:tr>
              <a:tr h="542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Monthly Change</a:t>
                      </a:r>
                    </a:p>
                  </a:txBody>
                  <a:tcPr marL="27432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31.19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1.32 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1.34 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1.37 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1.40 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14449"/>
                  </a:ext>
                </a:extLst>
              </a:tr>
              <a:tr h="420934">
                <a:tc gridSpan="7"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bg2"/>
                          </a:solidFill>
                          <a:latin typeface="Calibri"/>
                          <a:ea typeface="+mn-ea"/>
                          <a:cs typeface="+mn-cs"/>
                        </a:rPr>
                        <a:t>1] – Based on 15 CCF and 5/8” Meter at current rate structure</a:t>
                      </a:r>
                    </a:p>
                  </a:txBody>
                  <a:tcPr marL="27432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A4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A4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A4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A4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A4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27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811BBA-17C6-4C5F-9350-2CF37C3DA1DC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15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419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991"/>
            <a:ext cx="10362465" cy="839192"/>
          </a:xfrm>
        </p:spPr>
        <p:txBody>
          <a:bodyPr/>
          <a:lstStyle/>
          <a:p>
            <a:r>
              <a:rPr lang="en-US" dirty="0"/>
              <a:t>Revenue Requirement – Policy Discussion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2798486"/>
              </p:ext>
            </p:extLst>
          </p:nvPr>
        </p:nvGraphicFramePr>
        <p:xfrm>
          <a:off x="1828800" y="871737"/>
          <a:ext cx="8686800" cy="567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FB28B7-D8E0-4E89-90FB-6124C1DD9274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16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467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2667000"/>
            <a:ext cx="57150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71800" y="2667000"/>
            <a:ext cx="2971800" cy="16002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of Service</a:t>
            </a:r>
          </a:p>
        </p:txBody>
      </p:sp>
      <p:pic>
        <p:nvPicPr>
          <p:cNvPr id="3" name="Graphic 2" descr="Abacus with solid fill">
            <a:extLst>
              <a:ext uri="{FF2B5EF4-FFF2-40B4-BE49-F238E27FC236}">
                <a16:creationId xmlns:a16="http://schemas.microsoft.com/office/drawing/2014/main" id="{EC228323-0678-41C5-9BB9-5D5A3663D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0" y="3131635"/>
            <a:ext cx="1135565" cy="11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35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Cost of Service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74626"/>
              </p:ext>
            </p:extLst>
          </p:nvPr>
        </p:nvGraphicFramePr>
        <p:xfrm>
          <a:off x="2209801" y="1371600"/>
          <a:ext cx="8073501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F514BD-C6A6-424C-9FA3-FF294B127E87}"/>
              </a:ext>
            </a:extLst>
          </p:cNvPr>
          <p:cNvSpPr txBox="1"/>
          <p:nvPr/>
        </p:nvSpPr>
        <p:spPr bwMode="auto">
          <a:xfrm>
            <a:off x="13592" y="6550223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pPr algn="ctr"/>
              <a:t>18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4635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Generic</a:t>
            </a:r>
            <a:r>
              <a:rPr lang="en-US" dirty="0"/>
              <a:t> Water Cost of Service Methodology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2514600"/>
            <a:ext cx="1676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Source of Supply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Distribution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Pumping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Etc.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752601" y="2526268"/>
            <a:ext cx="167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Arial" pitchFamily="34" charset="0"/>
              </a:rPr>
              <a:t>Total Expenses</a:t>
            </a: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3429000" y="3695700"/>
            <a:ext cx="5334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57600" y="1905000"/>
            <a:ext cx="0" cy="1790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657600" y="3695700"/>
            <a:ext cx="0" cy="1790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57600" y="1905000"/>
            <a:ext cx="304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5486400"/>
            <a:ext cx="304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075611" y="1524000"/>
            <a:ext cx="1371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Commodity Related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075611" y="3276600"/>
            <a:ext cx="1371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Capacity Related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75611" y="5105400"/>
            <a:ext cx="1371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Customer Related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562600" y="1524000"/>
            <a:ext cx="609600" cy="701822"/>
            <a:chOff x="4038600" y="1524000"/>
            <a:chExt cx="609600" cy="70182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038600" y="1902823"/>
              <a:ext cx="609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343400" y="1524000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343400" y="1524000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343400" y="1844822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343400" y="2225822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562600" y="3276600"/>
            <a:ext cx="609600" cy="701822"/>
            <a:chOff x="4038600" y="1524000"/>
            <a:chExt cx="609600" cy="70182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4038600" y="1902823"/>
              <a:ext cx="609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343400" y="1524000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343400" y="1524000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343400" y="1844822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343400" y="2225822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562600" y="5105400"/>
            <a:ext cx="609600" cy="701822"/>
            <a:chOff x="4038600" y="1524000"/>
            <a:chExt cx="609600" cy="701822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4038600" y="1902823"/>
              <a:ext cx="609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343400" y="1524000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343400" y="1524000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43400" y="1844822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343400" y="2225822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2BBFE59-DBBF-4FC2-BDF0-364CB6E00BFD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19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F97E53-B145-475C-8959-136BD665F37F}"/>
              </a:ext>
            </a:extLst>
          </p:cNvPr>
          <p:cNvSpPr txBox="1"/>
          <p:nvPr/>
        </p:nvSpPr>
        <p:spPr bwMode="auto">
          <a:xfrm>
            <a:off x="6248400" y="1370111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B1E447-F224-4230-ABAF-A4B739E6A9C7}"/>
              </a:ext>
            </a:extLst>
          </p:cNvPr>
          <p:cNvSpPr txBox="1"/>
          <p:nvPr/>
        </p:nvSpPr>
        <p:spPr bwMode="auto">
          <a:xfrm>
            <a:off x="6248400" y="1758323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Multi-Family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F89FE97-4CAA-4AEB-B99E-5FFCB2A695A5}"/>
              </a:ext>
            </a:extLst>
          </p:cNvPr>
          <p:cNvSpPr txBox="1"/>
          <p:nvPr/>
        </p:nvSpPr>
        <p:spPr bwMode="auto">
          <a:xfrm>
            <a:off x="6248400" y="2087322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Non-Residential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7D8903-2525-403C-B608-D6BB97CA3E22}"/>
              </a:ext>
            </a:extLst>
          </p:cNvPr>
          <p:cNvSpPr txBox="1"/>
          <p:nvPr/>
        </p:nvSpPr>
        <p:spPr bwMode="auto">
          <a:xfrm>
            <a:off x="6248400" y="3140027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5EFCBE-FDC7-439D-82E0-76AFEC201070}"/>
              </a:ext>
            </a:extLst>
          </p:cNvPr>
          <p:cNvSpPr txBox="1"/>
          <p:nvPr/>
        </p:nvSpPr>
        <p:spPr bwMode="auto">
          <a:xfrm>
            <a:off x="6248400" y="350548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Multi-Family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6692BE8-2D3E-4064-858F-668A91FDF759}"/>
              </a:ext>
            </a:extLst>
          </p:cNvPr>
          <p:cNvSpPr txBox="1"/>
          <p:nvPr/>
        </p:nvSpPr>
        <p:spPr bwMode="auto">
          <a:xfrm>
            <a:off x="6248400" y="3839922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Non-Residential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3DCF82E-204E-46AA-8E9F-9A7E52AC2181}"/>
              </a:ext>
            </a:extLst>
          </p:cNvPr>
          <p:cNvSpPr txBox="1"/>
          <p:nvPr/>
        </p:nvSpPr>
        <p:spPr bwMode="auto">
          <a:xfrm>
            <a:off x="6248400" y="4968827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CC125F-59BB-4FBE-9312-3C837D6E5956}"/>
              </a:ext>
            </a:extLst>
          </p:cNvPr>
          <p:cNvSpPr txBox="1"/>
          <p:nvPr/>
        </p:nvSpPr>
        <p:spPr bwMode="auto">
          <a:xfrm>
            <a:off x="6248400" y="53479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Multi-Family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9B23C0-364C-49F9-AB92-DA2932D7A5F2}"/>
              </a:ext>
            </a:extLst>
          </p:cNvPr>
          <p:cNvSpPr txBox="1"/>
          <p:nvPr/>
        </p:nvSpPr>
        <p:spPr bwMode="auto">
          <a:xfrm>
            <a:off x="6248400" y="5668722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Non-Residential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0FF5C2A-B31B-42BB-8B01-01553A7BFF7C}"/>
              </a:ext>
            </a:extLst>
          </p:cNvPr>
          <p:cNvSpPr/>
          <p:nvPr/>
        </p:nvSpPr>
        <p:spPr>
          <a:xfrm>
            <a:off x="9000309" y="1219200"/>
            <a:ext cx="1600200" cy="8781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Residential Customers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830BDA3-7EDD-4D97-AF39-2F8518B36FBA}"/>
              </a:ext>
            </a:extLst>
          </p:cNvPr>
          <p:cNvSpPr/>
          <p:nvPr/>
        </p:nvSpPr>
        <p:spPr>
          <a:xfrm>
            <a:off x="8991600" y="2971800"/>
            <a:ext cx="1600200" cy="994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Multi-Family Customers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AC07E44-DD0B-431F-A060-9C054D2A9AFB}"/>
              </a:ext>
            </a:extLst>
          </p:cNvPr>
          <p:cNvSpPr/>
          <p:nvPr/>
        </p:nvSpPr>
        <p:spPr>
          <a:xfrm>
            <a:off x="8991600" y="4998320"/>
            <a:ext cx="1600200" cy="994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Non-Residential Customers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95BC802-9849-494B-9B5B-C1F354D5045C}"/>
              </a:ext>
            </a:extLst>
          </p:cNvPr>
          <p:cNvCxnSpPr/>
          <p:nvPr/>
        </p:nvCxnSpPr>
        <p:spPr>
          <a:xfrm>
            <a:off x="7467600" y="1508610"/>
            <a:ext cx="2579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46FE665-B553-45D9-8042-FD4E950699D5}"/>
              </a:ext>
            </a:extLst>
          </p:cNvPr>
          <p:cNvCxnSpPr/>
          <p:nvPr/>
        </p:nvCxnSpPr>
        <p:spPr>
          <a:xfrm>
            <a:off x="7467599" y="3276600"/>
            <a:ext cx="2579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A34CDE1-0473-405E-81CC-2A21DF650FF7}"/>
              </a:ext>
            </a:extLst>
          </p:cNvPr>
          <p:cNvCxnSpPr/>
          <p:nvPr/>
        </p:nvCxnSpPr>
        <p:spPr>
          <a:xfrm>
            <a:off x="7467599" y="5120789"/>
            <a:ext cx="2579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DA0F424-E2A3-43DA-BB67-5EE0FA08BD4B}"/>
              </a:ext>
            </a:extLst>
          </p:cNvPr>
          <p:cNvCxnSpPr/>
          <p:nvPr/>
        </p:nvCxnSpPr>
        <p:spPr>
          <a:xfrm>
            <a:off x="7725590" y="1508610"/>
            <a:ext cx="1" cy="1769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D044007-94F4-4E67-B32D-1F71CA9CE54C}"/>
              </a:ext>
            </a:extLst>
          </p:cNvPr>
          <p:cNvCxnSpPr/>
          <p:nvPr/>
        </p:nvCxnSpPr>
        <p:spPr>
          <a:xfrm>
            <a:off x="7724498" y="3281422"/>
            <a:ext cx="1" cy="1851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ED4CAEC-7401-405E-A71F-157C3C934CF6}"/>
              </a:ext>
            </a:extLst>
          </p:cNvPr>
          <p:cNvCxnSpPr/>
          <p:nvPr/>
        </p:nvCxnSpPr>
        <p:spPr>
          <a:xfrm>
            <a:off x="7725590" y="1647110"/>
            <a:ext cx="118981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DF21A29-D330-4CED-8C50-5DE9A74475FC}"/>
              </a:ext>
            </a:extLst>
          </p:cNvPr>
          <p:cNvCxnSpPr/>
          <p:nvPr/>
        </p:nvCxnSpPr>
        <p:spPr>
          <a:xfrm flipV="1">
            <a:off x="7467600" y="3655422"/>
            <a:ext cx="685800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D5DE15-889B-4522-A33C-DC142889782D}"/>
              </a:ext>
            </a:extLst>
          </p:cNvPr>
          <p:cNvCxnSpPr/>
          <p:nvPr/>
        </p:nvCxnSpPr>
        <p:spPr>
          <a:xfrm flipV="1">
            <a:off x="7467599" y="1896821"/>
            <a:ext cx="685800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BC5007D-C9BD-4B4E-BAF2-BD56709B42A3}"/>
              </a:ext>
            </a:extLst>
          </p:cNvPr>
          <p:cNvCxnSpPr/>
          <p:nvPr/>
        </p:nvCxnSpPr>
        <p:spPr>
          <a:xfrm flipV="1">
            <a:off x="7467599" y="5484222"/>
            <a:ext cx="685800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A9C3D7A-D713-446B-85D9-950960DCCDD7}"/>
              </a:ext>
            </a:extLst>
          </p:cNvPr>
          <p:cNvCxnSpPr/>
          <p:nvPr/>
        </p:nvCxnSpPr>
        <p:spPr>
          <a:xfrm>
            <a:off x="8152310" y="3643979"/>
            <a:ext cx="1" cy="1851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CC61A5F-F2F8-47AF-8687-50A987E7E6BA}"/>
              </a:ext>
            </a:extLst>
          </p:cNvPr>
          <p:cNvCxnSpPr/>
          <p:nvPr/>
        </p:nvCxnSpPr>
        <p:spPr>
          <a:xfrm>
            <a:off x="8152309" y="1882600"/>
            <a:ext cx="1" cy="1851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EBFA11C-3355-4B10-9763-EFB51EA5C5E5}"/>
              </a:ext>
            </a:extLst>
          </p:cNvPr>
          <p:cNvCxnSpPr>
            <a:stCxn id="88" idx="3"/>
          </p:cNvCxnSpPr>
          <p:nvPr/>
        </p:nvCxnSpPr>
        <p:spPr>
          <a:xfrm>
            <a:off x="7467600" y="2225822"/>
            <a:ext cx="1066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B0361A6-AAE1-410A-B6DC-D2590C432D30}"/>
              </a:ext>
            </a:extLst>
          </p:cNvPr>
          <p:cNvCxnSpPr/>
          <p:nvPr/>
        </p:nvCxnSpPr>
        <p:spPr>
          <a:xfrm>
            <a:off x="7467599" y="3978422"/>
            <a:ext cx="1066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23EC0CF-AEE6-45E9-A02D-C83936303436}"/>
              </a:ext>
            </a:extLst>
          </p:cNvPr>
          <p:cNvCxnSpPr/>
          <p:nvPr/>
        </p:nvCxnSpPr>
        <p:spPr>
          <a:xfrm>
            <a:off x="7466509" y="5807221"/>
            <a:ext cx="1066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DCA68D-256A-4F8F-83A9-A10E4DE83BB4}"/>
              </a:ext>
            </a:extLst>
          </p:cNvPr>
          <p:cNvCxnSpPr/>
          <p:nvPr/>
        </p:nvCxnSpPr>
        <p:spPr>
          <a:xfrm>
            <a:off x="8533308" y="2221274"/>
            <a:ext cx="1" cy="1851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1FB8B21-FEF3-40A5-A8F0-33A4F7F69115}"/>
              </a:ext>
            </a:extLst>
          </p:cNvPr>
          <p:cNvCxnSpPr/>
          <p:nvPr/>
        </p:nvCxnSpPr>
        <p:spPr>
          <a:xfrm>
            <a:off x="8533307" y="3951200"/>
            <a:ext cx="1" cy="1851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41333FA-EDC2-4A6E-84DE-E2CFA8C30CA9}"/>
              </a:ext>
            </a:extLst>
          </p:cNvPr>
          <p:cNvCxnSpPr/>
          <p:nvPr/>
        </p:nvCxnSpPr>
        <p:spPr>
          <a:xfrm>
            <a:off x="8153400" y="3431279"/>
            <a:ext cx="76200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18F55F4-E442-4D38-BA0C-03C5CF7A211C}"/>
              </a:ext>
            </a:extLst>
          </p:cNvPr>
          <p:cNvCxnSpPr/>
          <p:nvPr/>
        </p:nvCxnSpPr>
        <p:spPr>
          <a:xfrm>
            <a:off x="8549640" y="5486400"/>
            <a:ext cx="365760" cy="0"/>
          </a:xfrm>
          <a:prstGeom prst="line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03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Presentation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FA1C-0D7A-4929-B112-96FEA74AB956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472D92D-971E-4A9A-92D5-88FC99CDD18D}"/>
              </a:ext>
            </a:extLst>
          </p:cNvPr>
          <p:cNvSpPr txBox="1">
            <a:spLocks/>
          </p:cNvSpPr>
          <p:nvPr/>
        </p:nvSpPr>
        <p:spPr>
          <a:xfrm>
            <a:off x="0" y="1404672"/>
            <a:ext cx="12192000" cy="499612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4D789E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BF6200"/>
              </a:solidFill>
            </a:endParaRPr>
          </a:p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CBC927-5DC1-4FDF-93F1-6418CE8DE6C8}"/>
              </a:ext>
            </a:extLst>
          </p:cNvPr>
          <p:cNvSpPr txBox="1">
            <a:spLocks/>
          </p:cNvSpPr>
          <p:nvPr/>
        </p:nvSpPr>
        <p:spPr>
          <a:xfrm>
            <a:off x="152400" y="1234342"/>
            <a:ext cx="9829800" cy="516645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the Council with an overview of the rate study process</a:t>
            </a:r>
          </a:p>
          <a:p>
            <a:pPr marL="342900" indent="-342900">
              <a:spcBef>
                <a:spcPts val="0"/>
              </a:spcBef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Council feedback on the preliminary study analysis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funding approach 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 adjustments needs</a:t>
            </a:r>
          </a:p>
          <a:p>
            <a:pPr marL="342900" indent="-342900">
              <a:spcBef>
                <a:spcPts val="0"/>
              </a:spcBef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Council input on cost of service and rate </a:t>
            </a:r>
            <a:b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analyses</a:t>
            </a:r>
          </a:p>
          <a:p>
            <a:pPr marL="342900" indent="-342900">
              <a:spcBef>
                <a:spcPts val="0"/>
              </a:spcBef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study next steps and schedule 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404380-C336-4ED2-97D2-22004C699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41619"/>
            <a:ext cx="4285859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347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Generic</a:t>
            </a:r>
            <a:r>
              <a:rPr lang="en-US" dirty="0"/>
              <a:t> Sewer Cost of Service Methodology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2514600"/>
            <a:ext cx="1676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Treatment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Collection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Pumping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Etc.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752601" y="2526268"/>
            <a:ext cx="1676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Arial" pitchFamily="34" charset="0"/>
              </a:rPr>
              <a:t>Total Expenses</a:t>
            </a: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3429000" y="3695700"/>
            <a:ext cx="5334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657600" y="1905000"/>
            <a:ext cx="0" cy="1790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657600" y="3695700"/>
            <a:ext cx="0" cy="1790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57600" y="1905000"/>
            <a:ext cx="304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5486400"/>
            <a:ext cx="3048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075611" y="1524000"/>
            <a:ext cx="1371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Volume Related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075611" y="3276600"/>
            <a:ext cx="1371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Strength Related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75611" y="5105400"/>
            <a:ext cx="1371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</a:rPr>
              <a:t>Customer Related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562600" y="1524000"/>
            <a:ext cx="609600" cy="701822"/>
            <a:chOff x="4038600" y="1524000"/>
            <a:chExt cx="609600" cy="70182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038600" y="1902823"/>
              <a:ext cx="609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343400" y="1524000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343400" y="1524000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343400" y="1844822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343400" y="2225822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562600" y="3276600"/>
            <a:ext cx="609600" cy="701822"/>
            <a:chOff x="4038600" y="1524000"/>
            <a:chExt cx="609600" cy="70182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4038600" y="1902823"/>
              <a:ext cx="609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343400" y="1524000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343400" y="1524000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343400" y="1844822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343400" y="2225822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562600" y="5105400"/>
            <a:ext cx="609600" cy="701822"/>
            <a:chOff x="4038600" y="1524000"/>
            <a:chExt cx="609600" cy="701822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4038600" y="1902823"/>
              <a:ext cx="6096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343400" y="1524000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343400" y="1524000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43400" y="1844822"/>
              <a:ext cx="0" cy="381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4343400" y="2225822"/>
              <a:ext cx="3048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2BBFE59-DBBF-4FC2-BDF0-364CB6E00BFD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20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F97E53-B145-475C-8959-136BD665F37F}"/>
              </a:ext>
            </a:extLst>
          </p:cNvPr>
          <p:cNvSpPr txBox="1"/>
          <p:nvPr/>
        </p:nvSpPr>
        <p:spPr bwMode="auto">
          <a:xfrm>
            <a:off x="6248400" y="1370111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B1E447-F224-4230-ABAF-A4B739E6A9C7}"/>
              </a:ext>
            </a:extLst>
          </p:cNvPr>
          <p:cNvSpPr txBox="1"/>
          <p:nvPr/>
        </p:nvSpPr>
        <p:spPr bwMode="auto">
          <a:xfrm>
            <a:off x="6248400" y="1758323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Multi-Family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F89FE97-4CAA-4AEB-B99E-5FFCB2A695A5}"/>
              </a:ext>
            </a:extLst>
          </p:cNvPr>
          <p:cNvSpPr txBox="1"/>
          <p:nvPr/>
        </p:nvSpPr>
        <p:spPr bwMode="auto">
          <a:xfrm>
            <a:off x="6248400" y="2087322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Non-Residential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7D8903-2525-403C-B608-D6BB97CA3E22}"/>
              </a:ext>
            </a:extLst>
          </p:cNvPr>
          <p:cNvSpPr txBox="1"/>
          <p:nvPr/>
        </p:nvSpPr>
        <p:spPr bwMode="auto">
          <a:xfrm>
            <a:off x="6248400" y="3140027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5EFCBE-FDC7-439D-82E0-76AFEC201070}"/>
              </a:ext>
            </a:extLst>
          </p:cNvPr>
          <p:cNvSpPr txBox="1"/>
          <p:nvPr/>
        </p:nvSpPr>
        <p:spPr bwMode="auto">
          <a:xfrm>
            <a:off x="6248400" y="350548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Multi-Family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6692BE8-2D3E-4064-858F-668A91FDF759}"/>
              </a:ext>
            </a:extLst>
          </p:cNvPr>
          <p:cNvSpPr txBox="1"/>
          <p:nvPr/>
        </p:nvSpPr>
        <p:spPr bwMode="auto">
          <a:xfrm>
            <a:off x="6248400" y="3839922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Non-Residential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3DCF82E-204E-46AA-8E9F-9A7E52AC2181}"/>
              </a:ext>
            </a:extLst>
          </p:cNvPr>
          <p:cNvSpPr txBox="1"/>
          <p:nvPr/>
        </p:nvSpPr>
        <p:spPr bwMode="auto">
          <a:xfrm>
            <a:off x="6248400" y="4968827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Residential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CC125F-59BB-4FBE-9312-3C837D6E5956}"/>
              </a:ext>
            </a:extLst>
          </p:cNvPr>
          <p:cNvSpPr txBox="1"/>
          <p:nvPr/>
        </p:nvSpPr>
        <p:spPr bwMode="auto">
          <a:xfrm>
            <a:off x="6248400" y="53479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Multi-Family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9B23C0-364C-49F9-AB92-DA2932D7A5F2}"/>
              </a:ext>
            </a:extLst>
          </p:cNvPr>
          <p:cNvSpPr txBox="1"/>
          <p:nvPr/>
        </p:nvSpPr>
        <p:spPr bwMode="auto">
          <a:xfrm>
            <a:off x="6248400" y="5668722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rPr>
              <a:t>Non-Residential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0FF5C2A-B31B-42BB-8B01-01553A7BFF7C}"/>
              </a:ext>
            </a:extLst>
          </p:cNvPr>
          <p:cNvSpPr/>
          <p:nvPr/>
        </p:nvSpPr>
        <p:spPr>
          <a:xfrm>
            <a:off x="9000309" y="1219200"/>
            <a:ext cx="1600200" cy="878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Residential Customers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830BDA3-7EDD-4D97-AF39-2F8518B36FBA}"/>
              </a:ext>
            </a:extLst>
          </p:cNvPr>
          <p:cNvSpPr/>
          <p:nvPr/>
        </p:nvSpPr>
        <p:spPr>
          <a:xfrm>
            <a:off x="8991600" y="2971800"/>
            <a:ext cx="1600200" cy="994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Multi-Family Customers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AC07E44-DD0B-431F-A060-9C054D2A9AFB}"/>
              </a:ext>
            </a:extLst>
          </p:cNvPr>
          <p:cNvSpPr/>
          <p:nvPr/>
        </p:nvSpPr>
        <p:spPr>
          <a:xfrm>
            <a:off x="8991600" y="4998320"/>
            <a:ext cx="1600200" cy="994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Non-Residential Customers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95BC802-9849-494B-9B5B-C1F354D5045C}"/>
              </a:ext>
            </a:extLst>
          </p:cNvPr>
          <p:cNvCxnSpPr/>
          <p:nvPr/>
        </p:nvCxnSpPr>
        <p:spPr>
          <a:xfrm>
            <a:off x="7467600" y="1508610"/>
            <a:ext cx="2579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46FE665-B553-45D9-8042-FD4E950699D5}"/>
              </a:ext>
            </a:extLst>
          </p:cNvPr>
          <p:cNvCxnSpPr/>
          <p:nvPr/>
        </p:nvCxnSpPr>
        <p:spPr>
          <a:xfrm>
            <a:off x="7467599" y="3276600"/>
            <a:ext cx="2579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A34CDE1-0473-405E-81CC-2A21DF650FF7}"/>
              </a:ext>
            </a:extLst>
          </p:cNvPr>
          <p:cNvCxnSpPr/>
          <p:nvPr/>
        </p:nvCxnSpPr>
        <p:spPr>
          <a:xfrm>
            <a:off x="7467599" y="5120789"/>
            <a:ext cx="2579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DA0F424-E2A3-43DA-BB67-5EE0FA08BD4B}"/>
              </a:ext>
            </a:extLst>
          </p:cNvPr>
          <p:cNvCxnSpPr/>
          <p:nvPr/>
        </p:nvCxnSpPr>
        <p:spPr>
          <a:xfrm>
            <a:off x="7725590" y="1508610"/>
            <a:ext cx="1" cy="17699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D044007-94F4-4E67-B32D-1F71CA9CE54C}"/>
              </a:ext>
            </a:extLst>
          </p:cNvPr>
          <p:cNvCxnSpPr/>
          <p:nvPr/>
        </p:nvCxnSpPr>
        <p:spPr>
          <a:xfrm>
            <a:off x="7724498" y="3281422"/>
            <a:ext cx="1" cy="1851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ED4CAEC-7401-405E-A71F-157C3C934CF6}"/>
              </a:ext>
            </a:extLst>
          </p:cNvPr>
          <p:cNvCxnSpPr/>
          <p:nvPr/>
        </p:nvCxnSpPr>
        <p:spPr>
          <a:xfrm>
            <a:off x="7725590" y="1647110"/>
            <a:ext cx="118981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DF21A29-D330-4CED-8C50-5DE9A74475FC}"/>
              </a:ext>
            </a:extLst>
          </p:cNvPr>
          <p:cNvCxnSpPr/>
          <p:nvPr/>
        </p:nvCxnSpPr>
        <p:spPr>
          <a:xfrm flipV="1">
            <a:off x="7467600" y="3655422"/>
            <a:ext cx="685800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FD5DE15-889B-4522-A33C-DC142889782D}"/>
              </a:ext>
            </a:extLst>
          </p:cNvPr>
          <p:cNvCxnSpPr/>
          <p:nvPr/>
        </p:nvCxnSpPr>
        <p:spPr>
          <a:xfrm flipV="1">
            <a:off x="7467599" y="1896821"/>
            <a:ext cx="685800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BC5007D-C9BD-4B4E-BAF2-BD56709B42A3}"/>
              </a:ext>
            </a:extLst>
          </p:cNvPr>
          <p:cNvCxnSpPr/>
          <p:nvPr/>
        </p:nvCxnSpPr>
        <p:spPr>
          <a:xfrm flipV="1">
            <a:off x="7467599" y="5484222"/>
            <a:ext cx="685800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A9C3D7A-D713-446B-85D9-950960DCCDD7}"/>
              </a:ext>
            </a:extLst>
          </p:cNvPr>
          <p:cNvCxnSpPr/>
          <p:nvPr/>
        </p:nvCxnSpPr>
        <p:spPr>
          <a:xfrm>
            <a:off x="8152310" y="3643979"/>
            <a:ext cx="1" cy="1851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CC61A5F-F2F8-47AF-8687-50A987E7E6BA}"/>
              </a:ext>
            </a:extLst>
          </p:cNvPr>
          <p:cNvCxnSpPr>
            <a:cxnSpLocks/>
          </p:cNvCxnSpPr>
          <p:nvPr/>
        </p:nvCxnSpPr>
        <p:spPr>
          <a:xfrm>
            <a:off x="8152309" y="1882600"/>
            <a:ext cx="0" cy="1813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EBFA11C-3355-4B10-9763-EFB51EA5C5E5}"/>
              </a:ext>
            </a:extLst>
          </p:cNvPr>
          <p:cNvCxnSpPr>
            <a:stCxn id="88" idx="3"/>
          </p:cNvCxnSpPr>
          <p:nvPr/>
        </p:nvCxnSpPr>
        <p:spPr>
          <a:xfrm>
            <a:off x="7467600" y="2225822"/>
            <a:ext cx="1066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B0361A6-AAE1-410A-B6DC-D2590C432D30}"/>
              </a:ext>
            </a:extLst>
          </p:cNvPr>
          <p:cNvCxnSpPr/>
          <p:nvPr/>
        </p:nvCxnSpPr>
        <p:spPr>
          <a:xfrm>
            <a:off x="7467599" y="3978422"/>
            <a:ext cx="1066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23EC0CF-AEE6-45E9-A02D-C83936303436}"/>
              </a:ext>
            </a:extLst>
          </p:cNvPr>
          <p:cNvCxnSpPr/>
          <p:nvPr/>
        </p:nvCxnSpPr>
        <p:spPr>
          <a:xfrm>
            <a:off x="7466509" y="5807221"/>
            <a:ext cx="1066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FDCA68D-256A-4F8F-83A9-A10E4DE83BB4}"/>
              </a:ext>
            </a:extLst>
          </p:cNvPr>
          <p:cNvCxnSpPr/>
          <p:nvPr/>
        </p:nvCxnSpPr>
        <p:spPr>
          <a:xfrm>
            <a:off x="8533308" y="2221274"/>
            <a:ext cx="1" cy="1851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1FB8B21-FEF3-40A5-A8F0-33A4F7F69115}"/>
              </a:ext>
            </a:extLst>
          </p:cNvPr>
          <p:cNvCxnSpPr/>
          <p:nvPr/>
        </p:nvCxnSpPr>
        <p:spPr>
          <a:xfrm>
            <a:off x="8533307" y="3951200"/>
            <a:ext cx="1" cy="1851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41333FA-EDC2-4A6E-84DE-E2CFA8C30CA9}"/>
              </a:ext>
            </a:extLst>
          </p:cNvPr>
          <p:cNvCxnSpPr/>
          <p:nvPr/>
        </p:nvCxnSpPr>
        <p:spPr>
          <a:xfrm>
            <a:off x="8153400" y="3431279"/>
            <a:ext cx="76200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18F55F4-E442-4D38-BA0C-03C5CF7A211C}"/>
              </a:ext>
            </a:extLst>
          </p:cNvPr>
          <p:cNvCxnSpPr/>
          <p:nvPr/>
        </p:nvCxnSpPr>
        <p:spPr>
          <a:xfrm>
            <a:off x="8549640" y="5486400"/>
            <a:ext cx="365760" cy="0"/>
          </a:xfrm>
          <a:prstGeom prst="line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152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991"/>
            <a:ext cx="10362465" cy="839192"/>
          </a:xfrm>
        </p:spPr>
        <p:txBody>
          <a:bodyPr/>
          <a:lstStyle/>
          <a:p>
            <a:r>
              <a:rPr lang="en-US" dirty="0"/>
              <a:t>Cost of Service – Policy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B28B7-D8E0-4E89-90FB-6124C1DD9274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21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FE4E77-4373-455C-9AF7-81763693171C}"/>
              </a:ext>
            </a:extLst>
          </p:cNvPr>
          <p:cNvGraphicFramePr/>
          <p:nvPr/>
        </p:nvGraphicFramePr>
        <p:xfrm>
          <a:off x="1524000" y="890322"/>
          <a:ext cx="8686800" cy="567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52256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2667000"/>
            <a:ext cx="57150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71800" y="2667000"/>
            <a:ext cx="2971800" cy="16002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Design</a:t>
            </a:r>
          </a:p>
        </p:txBody>
      </p:sp>
      <p:pic>
        <p:nvPicPr>
          <p:cNvPr id="3" name="Graphic 2" descr="Blueprint with solid fill">
            <a:extLst>
              <a:ext uri="{FF2B5EF4-FFF2-40B4-BE49-F238E27FC236}">
                <a16:creationId xmlns:a16="http://schemas.microsoft.com/office/drawing/2014/main" id="{525D728D-4DF2-4CD8-8051-ADB4D20C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1980" y="3150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257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Rate Design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697219"/>
              </p:ext>
            </p:extLst>
          </p:nvPr>
        </p:nvGraphicFramePr>
        <p:xfrm>
          <a:off x="2063198" y="1163175"/>
          <a:ext cx="8064623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45171A-0B48-4540-916F-B3B9B091E57A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23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9467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Rate Setting Goals and Objectives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8167701"/>
              </p:ext>
            </p:extLst>
          </p:nvPr>
        </p:nvGraphicFramePr>
        <p:xfrm>
          <a:off x="1371600" y="1191696"/>
          <a:ext cx="8077200" cy="5449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2C8CE3-CF3F-4E9E-83D5-40B7BFB40E8C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24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4590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C404B-9648-4D36-AE6B-72BE88B21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6035473" cy="5166456"/>
          </a:xfrm>
        </p:spPr>
        <p:txBody>
          <a:bodyPr/>
          <a:lstStyle/>
          <a:p>
            <a:r>
              <a:rPr lang="en-US" sz="2400" dirty="0"/>
              <a:t>Fixed Charge</a:t>
            </a:r>
          </a:p>
          <a:p>
            <a:pPr lvl="1"/>
            <a:r>
              <a:rPr lang="en-US" sz="2000" dirty="0"/>
              <a:t>All customers - varies by service meter size</a:t>
            </a:r>
          </a:p>
          <a:p>
            <a:r>
              <a:rPr lang="en-US" sz="2400" dirty="0"/>
              <a:t>Consumption Charge</a:t>
            </a:r>
          </a:p>
          <a:p>
            <a:pPr lvl="1"/>
            <a:r>
              <a:rPr lang="en-US" sz="2000" dirty="0"/>
              <a:t>Single Family – 2-tiered increase blocks</a:t>
            </a:r>
          </a:p>
          <a:p>
            <a:pPr lvl="1"/>
            <a:r>
              <a:rPr lang="en-US" sz="2000" dirty="0"/>
              <a:t>All others (multi-family, commercial, irrigation) – uniform rate </a:t>
            </a:r>
          </a:p>
          <a:p>
            <a:pPr lvl="1"/>
            <a:r>
              <a:rPr lang="en-US" sz="2000" dirty="0"/>
              <a:t>Evaluating three tier water rate structure for Single Family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584332-28E9-4E77-AAD4-2D0B88AB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Water Rate Structures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0347-BF33-4A39-9331-0B5746D43C8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25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4BC105-7A45-41F8-A876-327A1D397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75547"/>
              </p:ext>
            </p:extLst>
          </p:nvPr>
        </p:nvGraphicFramePr>
        <p:xfrm>
          <a:off x="6058736" y="448945"/>
          <a:ext cx="5537200" cy="585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373953083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357248085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266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 Charge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8241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5/8"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$75.43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4677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3/4"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113.15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72043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188.58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11121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 1/2"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377.17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59539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2"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603.47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22442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1,206.94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40154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1,885.84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2386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3,771.68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27035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8”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6,034.69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68405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111125" indent="0" algn="l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Consumption Charge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8709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Single Family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9689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0 – 16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$3.45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19914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16 +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22063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All Others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$3.75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3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1747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3D2DE-4F7D-4278-A837-875E38DF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Regional Residential </a:t>
            </a:r>
            <a:r>
              <a:rPr lang="en-US" u="sng" dirty="0"/>
              <a:t>Water</a:t>
            </a:r>
            <a:r>
              <a:rPr lang="en-US" dirty="0"/>
              <a:t> Bill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9603B-25A8-467A-B689-AA67C1DC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06" y="1600200"/>
            <a:ext cx="10597988" cy="46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741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C404B-9648-4D36-AE6B-72BE88B21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5673" y="2514599"/>
            <a:ext cx="12207673" cy="3794125"/>
          </a:xfrm>
        </p:spPr>
        <p:txBody>
          <a:bodyPr/>
          <a:lstStyle/>
          <a:p>
            <a:r>
              <a:rPr lang="en-US" sz="2400" dirty="0"/>
              <a:t>Fixed Charge</a:t>
            </a:r>
          </a:p>
          <a:p>
            <a:pPr lvl="1"/>
            <a:r>
              <a:rPr lang="en-US" sz="2000" dirty="0"/>
              <a:t>All customers – flat rate</a:t>
            </a:r>
          </a:p>
          <a:p>
            <a:r>
              <a:rPr lang="en-US" sz="2400" dirty="0"/>
              <a:t>Volumetric Charge</a:t>
            </a:r>
          </a:p>
          <a:p>
            <a:pPr lvl="1"/>
            <a:r>
              <a:rPr lang="en-US" sz="2000" dirty="0"/>
              <a:t>Single Family and Multi-Family – none</a:t>
            </a:r>
          </a:p>
          <a:p>
            <a:pPr lvl="1"/>
            <a:r>
              <a:rPr lang="en-US" sz="2000" dirty="0"/>
              <a:t>Commercial &amp; Industrial – uniform rate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584332-28E9-4E77-AAD4-2D0B88AB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Sewer Rate Structures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0347-BF33-4A39-9331-0B5746D43C8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27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4BC105-7A45-41F8-A876-327A1D397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4051"/>
              </p:ext>
            </p:extLst>
          </p:nvPr>
        </p:nvGraphicFramePr>
        <p:xfrm>
          <a:off x="5791200" y="2306436"/>
          <a:ext cx="55372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373953083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357248085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266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 Charge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8241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All Customers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$34.65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4677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111125" indent="0" algn="l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Volumetric Charge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/ CCF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8709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Com &amp; Ind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$2.85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9689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Com &amp; Ind – High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7.42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3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90144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3D2DE-4F7D-4278-A837-875E38DF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Regional Residential </a:t>
            </a:r>
            <a:r>
              <a:rPr lang="en-US" u="sng" dirty="0"/>
              <a:t>Sewer</a:t>
            </a:r>
            <a:r>
              <a:rPr lang="en-US" dirty="0"/>
              <a:t> Bill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2A7A5-44C3-45E9-8056-F97EB6DA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66" y="1524000"/>
            <a:ext cx="10313467" cy="47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362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3D2DE-4F7D-4278-A837-875E38DF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Regional Residential </a:t>
            </a:r>
            <a:r>
              <a:rPr lang="en-US" u="sng" dirty="0"/>
              <a:t>Combined</a:t>
            </a:r>
            <a:r>
              <a:rPr lang="en-US" dirty="0"/>
              <a:t> Bill Comparison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5706A-090A-4DC2-9E7B-1D7F975C9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50" y="1600200"/>
            <a:ext cx="1077070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33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"/>
            <a:ext cx="10128250" cy="914399"/>
          </a:xfrm>
        </p:spPr>
        <p:txBody>
          <a:bodyPr/>
          <a:lstStyle/>
          <a:p>
            <a:r>
              <a:rPr lang="en-US" dirty="0"/>
              <a:t>Purpose of the Rate Study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990600"/>
            <a:ext cx="12192000" cy="54102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Provides sufficient revenue to operate and maintain City’s water and sewer infrastructure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Develop equitable, proportional, and cost-based water and sewer rates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the requirements of Proposition 218</a:t>
            </a: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Develop the study using generally accepted methodologies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ilored to the City’s systems and customer characteristics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Reflect prudent financial planning criteria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Adequate rate funding of capital projects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target reserve ending balances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legally required debt service coverage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Last water and sewer rate adjustment was in 2015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385DB-B82A-4B5B-81CA-D8F77C05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5366">
            <a:off x="7646538" y="3415389"/>
            <a:ext cx="2634935" cy="3093790"/>
          </a:xfrm>
          <a:prstGeom prst="rect">
            <a:avLst/>
          </a:prstGeom>
        </p:spPr>
      </p:pic>
      <p:pic>
        <p:nvPicPr>
          <p:cNvPr id="6" name="Picture 5" descr="Text, chat or text message&#10;&#10;Description automatically generated">
            <a:extLst>
              <a:ext uri="{FF2B5EF4-FFF2-40B4-BE49-F238E27FC236}">
                <a16:creationId xmlns:a16="http://schemas.microsoft.com/office/drawing/2014/main" id="{2FCDB549-9D04-4DA6-80EB-9B9A14C49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895">
            <a:off x="9918252" y="2569130"/>
            <a:ext cx="1876425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8FA1C-0D7A-4929-B112-96FEA74AB956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1432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2667000"/>
            <a:ext cx="57150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71800" y="2667000"/>
            <a:ext cx="2971800" cy="16002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 and Schedule</a:t>
            </a:r>
          </a:p>
        </p:txBody>
      </p:sp>
      <p:pic>
        <p:nvPicPr>
          <p:cNvPr id="7" name="Graphic 6" descr="Clipboard Checked with solid fill">
            <a:extLst>
              <a:ext uri="{FF2B5EF4-FFF2-40B4-BE49-F238E27FC236}">
                <a16:creationId xmlns:a16="http://schemas.microsoft.com/office/drawing/2014/main" id="{E86B9B5D-027D-4C52-92D7-8C4D7FC22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3276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160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/>
              <a:t>Gain Council feedback:</a:t>
            </a:r>
          </a:p>
          <a:p>
            <a:pPr lvl="1"/>
            <a:r>
              <a:rPr lang="en-US" sz="2000" dirty="0"/>
              <a:t>Capital funding approach</a:t>
            </a:r>
          </a:p>
          <a:p>
            <a:pPr lvl="1"/>
            <a:r>
              <a:rPr lang="en-US" sz="2000" dirty="0"/>
              <a:t>Overall revenue adjustment needs</a:t>
            </a:r>
          </a:p>
          <a:p>
            <a:pPr lvl="1"/>
            <a:r>
              <a:rPr lang="en-US" sz="2000" dirty="0"/>
              <a:t>Customer classes of service</a:t>
            </a:r>
          </a:p>
          <a:p>
            <a:pPr lvl="1"/>
            <a:r>
              <a:rPr lang="en-US" sz="2000" dirty="0"/>
              <a:t>Rate structure</a:t>
            </a:r>
          </a:p>
          <a:p>
            <a:r>
              <a:rPr lang="en-US" sz="2400" dirty="0"/>
              <a:t>Complete draft water and sewer rate technical analyses</a:t>
            </a:r>
          </a:p>
          <a:p>
            <a:r>
              <a:rPr lang="en-US" sz="2400" dirty="0"/>
              <a:t>Complete connection charge analysis</a:t>
            </a:r>
          </a:p>
          <a:p>
            <a:r>
              <a:rPr lang="en-US" sz="2400" dirty="0"/>
              <a:t>Review draft results with City staff</a:t>
            </a:r>
          </a:p>
          <a:p>
            <a:r>
              <a:rPr lang="en-US" sz="2400" dirty="0"/>
              <a:t>Review results and recommendations with Council</a:t>
            </a:r>
          </a:p>
          <a:p>
            <a:r>
              <a:rPr lang="en-US" sz="2400" dirty="0"/>
              <a:t>Finalize technical analyses</a:t>
            </a:r>
          </a:p>
          <a:p>
            <a:r>
              <a:rPr lang="en-US" sz="2400" dirty="0"/>
              <a:t>Present findings and proposed rates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-992"/>
            <a:ext cx="6095997" cy="1164167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F7B876-6A38-4EC0-B6E6-91592E8703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dirty="0"/>
              <a:t>January/February 2022: Council Workshop to review study recommendations</a:t>
            </a:r>
          </a:p>
          <a:p>
            <a:r>
              <a:rPr lang="en-US" sz="2400" dirty="0"/>
              <a:t>March 2022: Council review final study recommendations and set Prop. 218 hearing</a:t>
            </a:r>
          </a:p>
          <a:p>
            <a:r>
              <a:rPr lang="en-US" sz="2400" dirty="0"/>
              <a:t>April/May 2022: Public outreach meeting</a:t>
            </a:r>
          </a:p>
          <a:p>
            <a:r>
              <a:rPr lang="en-US" sz="2400" dirty="0"/>
              <a:t>June 2022:Prop 218 hearing and rate adoption</a:t>
            </a:r>
          </a:p>
          <a:p>
            <a:r>
              <a:rPr lang="en-US" sz="2400" dirty="0"/>
              <a:t>July 1, 2022: rate implementation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6C1116-1E93-40BD-AE51-065194C07C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0"/>
            <a:ext cx="6095999" cy="116317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Estimated Project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787F3-478E-40AC-B143-3FD79536439D}"/>
              </a:ext>
            </a:extLst>
          </p:cNvPr>
          <p:cNvSpPr txBox="1"/>
          <p:nvPr/>
        </p:nvSpPr>
        <p:spPr bwMode="auto">
          <a:xfrm>
            <a:off x="-15673" y="6550223"/>
            <a:ext cx="396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2"/>
                </a:solidFill>
                <a:latin typeface="Calibri" panose="020F0502020204030204" pitchFamily="34" charset="0"/>
                <a:cs typeface="Arial" pitchFamily="34" charset="0"/>
              </a:rPr>
              <a:t>31</a:t>
            </a:fld>
            <a:endParaRPr lang="en-US" sz="1400" b="1" dirty="0">
              <a:solidFill>
                <a:schemeClr val="bg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214C6-F6B8-494B-8005-7C5C0340C8CD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31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4091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0" y="1828800"/>
            <a:ext cx="10287000" cy="5029200"/>
          </a:xfrm>
          <a:solidFill>
            <a:schemeClr val="bg1">
              <a:lumMod val="20000"/>
              <a:lumOff val="80000"/>
            </a:schemeClr>
          </a:solidFill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992"/>
            <a:ext cx="12191999" cy="182979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Thank you for your input!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00400"/>
            <a:ext cx="2819400" cy="281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C6631-B1D7-45D1-A829-B377B6EE8655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32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831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"/>
            <a:ext cx="10128250" cy="914399"/>
          </a:xfrm>
        </p:spPr>
        <p:txBody>
          <a:bodyPr/>
          <a:lstStyle/>
          <a:p>
            <a:r>
              <a:rPr lang="en-US" dirty="0"/>
              <a:t>Overview of Proposition 218 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990600"/>
            <a:ext cx="11734800" cy="54102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Provides the requirement for setting and implementing property related rates and fees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 constitution Article XIII D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Requires a cost basis for establishing the level of the rates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“Fees shall not exceed the reasonable cost of providing the service”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“Fees shall not exceed the proportional cost of providing the service attributable to the parcel which it is imposed”</a:t>
            </a:r>
            <a:endParaRPr lang="en-US" sz="2800" b="0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Requires a customer notification process and protest hearing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50% + 1 protest, the Council can not implement rate adjustments</a:t>
            </a:r>
          </a:p>
          <a:p>
            <a:pPr marL="342900" lvl="1" indent="-342900">
              <a:spcBef>
                <a:spcPts val="0"/>
              </a:spcBef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rates are the maximum rates that can be charged for the specified time period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 may reduce rates lower than noticed levels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endParaRPr lang="en-US" sz="2800" b="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FA1C-0D7A-4929-B112-96FEA74AB956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4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5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" y="-991"/>
            <a:ext cx="12191017" cy="991592"/>
          </a:xfrm>
        </p:spPr>
        <p:txBody>
          <a:bodyPr/>
          <a:lstStyle/>
          <a:p>
            <a:r>
              <a:rPr lang="en-US" dirty="0"/>
              <a:t>Establishing Cost-Based Water and Sewer Rates</a:t>
            </a: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620444"/>
              </p:ext>
            </p:extLst>
          </p:nvPr>
        </p:nvGraphicFramePr>
        <p:xfrm>
          <a:off x="2563538" y="1524000"/>
          <a:ext cx="7064923" cy="448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5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984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2667000"/>
            <a:ext cx="57150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71800" y="2667000"/>
            <a:ext cx="2971800" cy="16002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 Requirement</a:t>
            </a:r>
          </a:p>
        </p:txBody>
      </p:sp>
      <p:pic>
        <p:nvPicPr>
          <p:cNvPr id="3" name="Graphic 2" descr="Bar chart with solid fill">
            <a:extLst>
              <a:ext uri="{FF2B5EF4-FFF2-40B4-BE49-F238E27FC236}">
                <a16:creationId xmlns:a16="http://schemas.microsoft.com/office/drawing/2014/main" id="{67D74D60-3AF4-4573-A14F-D064ED7BE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5073" y="3200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646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Revenue Requirement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94018"/>
              </p:ext>
            </p:extLst>
          </p:nvPr>
        </p:nvGraphicFramePr>
        <p:xfrm>
          <a:off x="1752600" y="1368352"/>
          <a:ext cx="853440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7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980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607B4-E85C-4C3C-AF8F-22AF4E426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9625" y="1295399"/>
            <a:ext cx="12201625" cy="5013325"/>
          </a:xfrm>
        </p:spPr>
        <p:txBody>
          <a:bodyPr/>
          <a:lstStyle/>
          <a:p>
            <a:r>
              <a:rPr lang="en-US" sz="2400" dirty="0"/>
              <a:t>Developed a projection of water and sewer rate revenues</a:t>
            </a:r>
          </a:p>
          <a:p>
            <a:pPr lvl="1"/>
            <a:r>
              <a:rPr lang="en-US" sz="2000" dirty="0"/>
              <a:t>Based on current adopted rates and recent customer characteristics</a:t>
            </a:r>
          </a:p>
          <a:p>
            <a:r>
              <a:rPr lang="en-US" sz="2400" dirty="0"/>
              <a:t>O&amp;M projections are based on the 2021/22 adopted budget</a:t>
            </a:r>
          </a:p>
          <a:p>
            <a:pPr lvl="1"/>
            <a:r>
              <a:rPr lang="en-US" sz="2000" dirty="0"/>
              <a:t>Projected over the 10-year period using historical inflationary factors</a:t>
            </a:r>
          </a:p>
          <a:p>
            <a:r>
              <a:rPr lang="en-US" sz="2400" dirty="0"/>
              <a:t>Capital funding analysis is based on current capital</a:t>
            </a:r>
            <a:br>
              <a:rPr lang="en-US" sz="2400" dirty="0"/>
            </a:br>
            <a:r>
              <a:rPr lang="en-US" sz="2400" dirty="0"/>
              <a:t>plans</a:t>
            </a:r>
          </a:p>
          <a:p>
            <a:pPr lvl="1"/>
            <a:r>
              <a:rPr lang="en-US" sz="2000" dirty="0"/>
              <a:t>Includes long-term borrowing to fund capital needs</a:t>
            </a:r>
          </a:p>
          <a:p>
            <a:pPr lvl="1"/>
            <a:r>
              <a:rPr lang="en-US" sz="2000" dirty="0"/>
              <a:t>Includes funding from annual rate funded capital </a:t>
            </a:r>
            <a:br>
              <a:rPr lang="en-US" sz="2000" dirty="0"/>
            </a:br>
            <a:r>
              <a:rPr lang="en-US" sz="2000" dirty="0"/>
              <a:t>and available reserves</a:t>
            </a:r>
          </a:p>
          <a:p>
            <a:r>
              <a:rPr lang="en-US" sz="2400" dirty="0"/>
              <a:t>Meet target financial planning metrics</a:t>
            </a:r>
          </a:p>
          <a:p>
            <a:pPr lvl="1"/>
            <a:r>
              <a:rPr lang="en-US" sz="2200" dirty="0"/>
              <a:t>Target ending reserve levels (operating and capital </a:t>
            </a:r>
            <a:br>
              <a:rPr lang="en-US" sz="2200" dirty="0"/>
            </a:br>
            <a:r>
              <a:rPr lang="en-US" sz="2200" dirty="0"/>
              <a:t>funds)</a:t>
            </a:r>
          </a:p>
          <a:p>
            <a:pPr lvl="1"/>
            <a:r>
              <a:rPr lang="en-US" sz="2200" dirty="0"/>
              <a:t>Maintain adequate debt service coverage ratio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C8DB1-79B4-43D2-8002-E4D2A4E0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Requirement Key Assumptions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8D340-E2DE-4CC7-A278-F03739EB7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895600"/>
            <a:ext cx="5167030" cy="37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07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Preliminary</a:t>
            </a:r>
            <a:r>
              <a:rPr lang="en-US" dirty="0"/>
              <a:t> Water Capital Funding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9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EB350-9C64-4EF6-808E-D9F2C671E79B}"/>
              </a:ext>
            </a:extLst>
          </p:cNvPr>
          <p:cNvSpPr txBox="1"/>
          <p:nvPr/>
        </p:nvSpPr>
        <p:spPr bwMode="auto">
          <a:xfrm>
            <a:off x="1797169" y="6027003"/>
            <a:ext cx="85966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Arial" pitchFamily="34" charset="0"/>
              </a:rPr>
              <a:t>Capital funding plan reflects adopted capital improvement plan. Major capital improvement projects include annual waterline replacement program, river wells project, and reservoir 1 expansion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A8377-F40E-4D05-B6B8-659042CD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02" y="1192051"/>
            <a:ext cx="8588248" cy="48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76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DR_Base_4-3_CAPS_WhiteBkgrd_0414">
  <a:themeElements>
    <a:clrScheme name="HDR White-Brights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/>
      <a:lstStyle>
        <a:defPPr algn="r">
          <a:defRPr sz="1400" b="1">
            <a:latin typeface="Calibri" panose="020F0502020204030204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4ec7ec6-f476-453a-bf6b-809580d9acdd">6V4PU5XMFTQA-2062643650-2109</_dlc_DocId>
    <_dlc_DocIdUrl xmlns="c4ec7ec6-f476-453a-bf6b-809580d9acdd">
      <Url>http://moss/Departments/Public_Works/Water_Resources/WC_Teamsite/_layouts/15/DocIdRedir.aspx?ID=6V4PU5XMFTQA-2062643650-2109</Url>
      <Description>6V4PU5XMFTQA-2062643650-2109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C773C5244B34CA9D545F981F225FD" ma:contentTypeVersion="2" ma:contentTypeDescription="Create a new document." ma:contentTypeScope="" ma:versionID="ef6d23ac00d3eb754b7b80b72dd804cc">
  <xsd:schema xmlns:xsd="http://www.w3.org/2001/XMLSchema" xmlns:xs="http://www.w3.org/2001/XMLSchema" xmlns:p="http://schemas.microsoft.com/office/2006/metadata/properties" xmlns:ns1="http://schemas.microsoft.com/sharepoint/v3" xmlns:ns2="c4ec7ec6-f476-453a-bf6b-809580d9acdd" targetNamespace="http://schemas.microsoft.com/office/2006/metadata/properties" ma:root="true" ma:fieldsID="3397d7e00211ac587ac460871f44648e" ns1:_="" ns2:_="">
    <xsd:import namespace="http://schemas.microsoft.com/sharepoint/v3"/>
    <xsd:import namespace="c4ec7ec6-f476-453a-bf6b-809580d9ac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ec6-f476-453a-bf6b-809580d9acd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8337098-10EE-4F9A-B19D-BCD33EF1D3A1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4ec7ec6-f476-453a-bf6b-809580d9acd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9ADDE0-2DA6-4E86-A746-D394214612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7F1FC6-F2DF-4E92-B877-77491BF7F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ec7ec6-f476-453a-bf6b-809580d9a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E0266A8-E3C2-48F8-86DA-2588BEEA67B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HDR_Base_4-3_CAPS_WhiteBkgrd_0414</Template>
  <TotalTime>43265</TotalTime>
  <Words>1403</Words>
  <Application>Microsoft Office PowerPoint</Application>
  <PresentationFormat>Widescreen</PresentationFormat>
  <Paragraphs>322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Wingdings</vt:lpstr>
      <vt:lpstr>HDR_Base_4-3_CAPS_WhiteBkgrd_0414</vt:lpstr>
      <vt:lpstr>Water and Sewer Rate Study Overview and Preliminary Discussions</vt:lpstr>
      <vt:lpstr>Purpose of the Presentation  </vt:lpstr>
      <vt:lpstr>Purpose of the Rate Study  </vt:lpstr>
      <vt:lpstr>Overview of Proposition 218   </vt:lpstr>
      <vt:lpstr>Establishing Cost-Based Water and Sewer Rates</vt:lpstr>
      <vt:lpstr>PowerPoint Presentation</vt:lpstr>
      <vt:lpstr>Overview of the Revenue Requirement</vt:lpstr>
      <vt:lpstr>Revenue Requirement Key Assumptions</vt:lpstr>
      <vt:lpstr>Preliminary Water Capital Funding Plan</vt:lpstr>
      <vt:lpstr>Preliminary Water Revenue Requirement</vt:lpstr>
      <vt:lpstr>Preliminary Sewer Capital Funding Plan</vt:lpstr>
      <vt:lpstr>Preliminary Sewer Revenue Requirement</vt:lpstr>
      <vt:lpstr>Preliminary Sewer Capital Funding Plan (Alternative)</vt:lpstr>
      <vt:lpstr>Preliminary Sewer Revenue Requirement (Alternative)</vt:lpstr>
      <vt:lpstr>Preliminary Example Residential Monthly Revenue / Rate Adjustments</vt:lpstr>
      <vt:lpstr>Revenue Requirement – Policy Discussion</vt:lpstr>
      <vt:lpstr>PowerPoint Presentation</vt:lpstr>
      <vt:lpstr>Overview of the Cost of Service</vt:lpstr>
      <vt:lpstr>Generic Water Cost of Service Methodology</vt:lpstr>
      <vt:lpstr>Generic Sewer Cost of Service Methodology</vt:lpstr>
      <vt:lpstr>Cost of Service – Policy Discussion</vt:lpstr>
      <vt:lpstr>PowerPoint Presentation</vt:lpstr>
      <vt:lpstr>Overview of the Rate Design</vt:lpstr>
      <vt:lpstr>Typical Rate Setting Goals and Objectives</vt:lpstr>
      <vt:lpstr>Current Water Rate Structures</vt:lpstr>
      <vt:lpstr>Local and Regional Residential Water Bill Comparison</vt:lpstr>
      <vt:lpstr>Current Sewer Rate Structures</vt:lpstr>
      <vt:lpstr>Local and Regional Residential Sewer Bill Comparison</vt:lpstr>
      <vt:lpstr>Local and Regional Residential Combined Bill Comparison</vt:lpstr>
      <vt:lpstr>PowerPoint Presentation</vt:lpstr>
      <vt:lpstr>Next Steps</vt:lpstr>
      <vt:lpstr>Thank you for your input!</vt:lpstr>
    </vt:vector>
  </TitlesOfParts>
  <Company>HDR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Koorn</dc:creator>
  <cp:lastModifiedBy>Koorn, Shawn W.</cp:lastModifiedBy>
  <cp:revision>394</cp:revision>
  <cp:lastPrinted>2018-11-08T20:52:58Z</cp:lastPrinted>
  <dcterms:created xsi:type="dcterms:W3CDTF">2016-07-27T21:27:40Z</dcterms:created>
  <dcterms:modified xsi:type="dcterms:W3CDTF">2021-11-17T18:16:57Z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0x010100486C773C5244B34CA9D545F981F225FD</vt:lpwstr>
  </property>
  <property fmtid="{D5CDD505-2E9C-101B-9397-08002B2CF9AE}" pid="3" name="_dlc_DocIdItemGuid">
    <vt:lpwstr>77319f74-7315-479f-a0e2-86935014b8e3</vt:lpwstr>
  </property>
</Properties>
</file>