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2"/>
  </p:notesMasterIdLst>
  <p:sldIdLst>
    <p:sldId id="258" r:id="rId2"/>
    <p:sldId id="568" r:id="rId3"/>
    <p:sldId id="581" r:id="rId4"/>
    <p:sldId id="571" r:id="rId5"/>
    <p:sldId id="545" r:id="rId6"/>
    <p:sldId id="579" r:id="rId7"/>
    <p:sldId id="567" r:id="rId8"/>
    <p:sldId id="423" r:id="rId9"/>
    <p:sldId id="556" r:id="rId10"/>
    <p:sldId id="509" r:id="rId11"/>
    <p:sldId id="574" r:id="rId12"/>
    <p:sldId id="554" r:id="rId13"/>
    <p:sldId id="569" r:id="rId14"/>
    <p:sldId id="582" r:id="rId15"/>
    <p:sldId id="547" r:id="rId16"/>
    <p:sldId id="561" r:id="rId17"/>
    <p:sldId id="570" r:id="rId18"/>
    <p:sldId id="583" r:id="rId19"/>
    <p:sldId id="562" r:id="rId20"/>
    <p:sldId id="563" r:id="rId21"/>
    <p:sldId id="573" r:id="rId22"/>
    <p:sldId id="564" r:id="rId23"/>
    <p:sldId id="426" r:id="rId24"/>
    <p:sldId id="565" r:id="rId25"/>
    <p:sldId id="572" r:id="rId26"/>
    <p:sldId id="575" r:id="rId27"/>
    <p:sldId id="566" r:id="rId28"/>
    <p:sldId id="429" r:id="rId29"/>
    <p:sldId id="552" r:id="rId30"/>
    <p:sldId id="577" r:id="rId31"/>
    <p:sldId id="578" r:id="rId32"/>
    <p:sldId id="584" r:id="rId33"/>
    <p:sldId id="558" r:id="rId34"/>
    <p:sldId id="553" r:id="rId35"/>
    <p:sldId id="576" r:id="rId36"/>
    <p:sldId id="559" r:id="rId37"/>
    <p:sldId id="560" r:id="rId38"/>
    <p:sldId id="480" r:id="rId39"/>
    <p:sldId id="474" r:id="rId40"/>
    <p:sldId id="484" r:id="rId4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46D23B-A780-6CD7-74EB-99EBED85445F}" name="Koorn, Shawn W." initials="KSW" userId="S::skoorn@hdrinc.com::2ade1ce5-1e4e-4d8a-bd65-1c5f176d2a84" providerId="AD"/>
  <p188:author id="{8128ADF1-E139-8602-579A-0CEC5C109134}" name="Close, Josiah" initials="CJ" userId="S::jclose@hdrinc.com::3fc50e1a-ef3c-4fc8-8f16-0fcaed0ced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4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accent2"/>
                </a:solidFill>
              </a:rPr>
              <a:t>Water CIP Summary ($000s)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2"/>
          <c:tx>
            <c:strRef>
              <c:f>Tables!$D$11</c:f>
              <c:strCache>
                <c:ptCount val="1"/>
                <c:pt idx="0">
                  <c:v>Total Capital Improvements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Tables!$E$9:$J$9</c:f>
              <c:strCache>
                <c:ptCount val="5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  <c:pt idx="3">
                  <c:v>2025-26</c:v>
                </c:pt>
                <c:pt idx="4">
                  <c:v>2026-27</c:v>
                </c:pt>
              </c:strCache>
            </c:strRef>
          </c:cat>
          <c:val>
            <c:numRef>
              <c:f>Tables!$E$11:$J$11</c:f>
              <c:numCache>
                <c:formatCode>"$"#,##0_);\("$"#,##0\)</c:formatCode>
                <c:ptCount val="5"/>
                <c:pt idx="0">
                  <c:v>1017.0268029999999</c:v>
                </c:pt>
                <c:pt idx="1">
                  <c:v>1246.6019277113867</c:v>
                </c:pt>
                <c:pt idx="2">
                  <c:v>3634.4892844672809</c:v>
                </c:pt>
                <c:pt idx="3">
                  <c:v>3204.687832512338</c:v>
                </c:pt>
                <c:pt idx="4">
                  <c:v>3551.6504439046912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C-498F-A520-0EFD7E190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357903"/>
        <c:axId val="301358735"/>
      </c:areaChart>
      <c:barChart>
        <c:barDir val="col"/>
        <c:grouping val="stacked"/>
        <c:varyColors val="0"/>
        <c:ser>
          <c:idx val="4"/>
          <c:order val="0"/>
          <c:tx>
            <c:strRef>
              <c:f>Tables!$C$20</c:f>
              <c:strCache>
                <c:ptCount val="1"/>
                <c:pt idx="0">
                  <c:v>Rate Funded Capital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2022-23</c:v>
              </c:pt>
              <c:pt idx="1">
                <c:v>2023-24</c:v>
              </c:pt>
              <c:pt idx="2">
                <c:v>2024-25</c:v>
              </c:pt>
              <c:pt idx="3">
                <c:v>2025-26</c:v>
              </c:pt>
              <c:pt idx="4">
                <c:v>2026-27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Tables!$E$20:$J$20</c:f>
              <c:numCache>
                <c:formatCode>"$"#,##0_);\("$"#,##0\)</c:formatCode>
                <c:ptCount val="5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0C-498F-A520-0EFD7E19082E}"/>
            </c:ext>
          </c:extLst>
        </c:ser>
        <c:ser>
          <c:idx val="1"/>
          <c:order val="1"/>
          <c:tx>
            <c:strRef>
              <c:f>Tables!$D$16</c:f>
              <c:strCache>
                <c:ptCount val="1"/>
                <c:pt idx="0">
                  <c:v>Operating Fund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2022-23</c:v>
              </c:pt>
              <c:pt idx="1">
                <c:v>2023-24</c:v>
              </c:pt>
              <c:pt idx="2">
                <c:v>2024-25</c:v>
              </c:pt>
              <c:pt idx="3">
                <c:v>2025-26</c:v>
              </c:pt>
              <c:pt idx="4">
                <c:v>2026-27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Tables!$E$16:$J$16</c:f>
              <c:numCache>
                <c:formatCode>"$"#,##0_);\("$"#,##0\)</c:formatCode>
                <c:ptCount val="5"/>
                <c:pt idx="0">
                  <c:v>177.02699999999999</c:v>
                </c:pt>
                <c:pt idx="1">
                  <c:v>406.60199999999998</c:v>
                </c:pt>
                <c:pt idx="2">
                  <c:v>594.48900000000003</c:v>
                </c:pt>
                <c:pt idx="3">
                  <c:v>314.68799999999999</c:v>
                </c:pt>
                <c:pt idx="4">
                  <c:v>711.65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0C-498F-A520-0EFD7E19082E}"/>
            </c:ext>
          </c:extLst>
        </c:ser>
        <c:ser>
          <c:idx val="2"/>
          <c:order val="3"/>
          <c:tx>
            <c:strRef>
              <c:f>Tables!$D$17</c:f>
              <c:strCache>
                <c:ptCount val="1"/>
                <c:pt idx="0">
                  <c:v>Capital Fund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2022-23</c:v>
              </c:pt>
              <c:pt idx="1">
                <c:v>2023-24</c:v>
              </c:pt>
              <c:pt idx="2">
                <c:v>2024-25</c:v>
              </c:pt>
              <c:pt idx="3">
                <c:v>2025-26</c:v>
              </c:pt>
              <c:pt idx="4">
                <c:v>2026-27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Tables!$E$17:$J$17</c:f>
              <c:numCache>
                <c:formatCode>#,##0_);\(#,##0\)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0C-498F-A520-0EFD7E19082E}"/>
            </c:ext>
          </c:extLst>
        </c:ser>
        <c:ser>
          <c:idx val="3"/>
          <c:order val="4"/>
          <c:tx>
            <c:strRef>
              <c:f>Tables!$D$18</c:f>
              <c:strCache>
                <c:ptCount val="1"/>
                <c:pt idx="0">
                  <c:v>New Revenue Bonds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2022-23</c:v>
              </c:pt>
              <c:pt idx="1">
                <c:v>2023-24</c:v>
              </c:pt>
              <c:pt idx="2">
                <c:v>2024-25</c:v>
              </c:pt>
              <c:pt idx="3">
                <c:v>2025-26</c:v>
              </c:pt>
              <c:pt idx="4">
                <c:v>2026-27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Tables!$E$18:$J$18</c:f>
              <c:numCache>
                <c:formatCode>#,##0_);\(#,##0\)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2200</c:v>
                </c:pt>
                <c:pt idx="3">
                  <c:v>2050</c:v>
                </c:pt>
                <c:pt idx="4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0C-498F-A520-0EFD7E190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01357903"/>
        <c:axId val="301358735"/>
      </c:barChart>
      <c:catAx>
        <c:axId val="30135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358735"/>
        <c:crosses val="autoZero"/>
        <c:auto val="1"/>
        <c:lblAlgn val="ctr"/>
        <c:lblOffset val="100"/>
        <c:noMultiLvlLbl val="0"/>
      </c:catAx>
      <c:valAx>
        <c:axId val="30135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35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chemeClr val="accent2"/>
                </a:solidFill>
              </a:rPr>
              <a:t>Sewer CIP Summary ($000s)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Tables!$B$7</c:f>
              <c:strCache>
                <c:ptCount val="1"/>
                <c:pt idx="0">
                  <c:v>Total Capital Projects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Tables!$C$5:$H$5</c:f>
              <c:strCache>
                <c:ptCount val="5"/>
                <c:pt idx="0">
                  <c:v>2022-23</c:v>
                </c:pt>
                <c:pt idx="1">
                  <c:v>2023-24</c:v>
                </c:pt>
                <c:pt idx="2">
                  <c:v>2024-25</c:v>
                </c:pt>
                <c:pt idx="3">
                  <c:v>2025-26</c:v>
                </c:pt>
                <c:pt idx="4">
                  <c:v>2026-27</c:v>
                </c:pt>
              </c:strCache>
            </c:strRef>
          </c:cat>
          <c:val>
            <c:numRef>
              <c:f>Tables!$C$7:$H$7</c:f>
              <c:numCache>
                <c:formatCode>"$"#,##0_);\("$"#,##0\)</c:formatCode>
                <c:ptCount val="5"/>
                <c:pt idx="0">
                  <c:v>235.52499099999997</c:v>
                </c:pt>
                <c:pt idx="1">
                  <c:v>215.09436993243895</c:v>
                </c:pt>
                <c:pt idx="2">
                  <c:v>1809.0573827514918</c:v>
                </c:pt>
                <c:pt idx="3">
                  <c:v>9413.3026898774278</c:v>
                </c:pt>
                <c:pt idx="4">
                  <c:v>9469.8853410663123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6-44D5-924E-6FB415CA4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628015"/>
        <c:axId val="220641327"/>
      </c:areaChart>
      <c:barChart>
        <c:barDir val="col"/>
        <c:grouping val="stacked"/>
        <c:varyColors val="0"/>
        <c:ser>
          <c:idx val="6"/>
          <c:order val="1"/>
          <c:tx>
            <c:strRef>
              <c:f>Tables!$B$15</c:f>
              <c:strCache>
                <c:ptCount val="1"/>
                <c:pt idx="0">
                  <c:v>Total Rate Funded Capital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2022-23</c:v>
              </c:pt>
              <c:pt idx="1">
                <c:v>2023-24</c:v>
              </c:pt>
              <c:pt idx="2">
                <c:v>2024-25</c:v>
              </c:pt>
              <c:pt idx="3">
                <c:v>2025-26</c:v>
              </c:pt>
              <c:pt idx="4">
                <c:v>2026-27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Tables!$C$15:$H$15</c:f>
              <c:numCache>
                <c:formatCode>"$"#,##0_);\("$"#,##0\)</c:formatCode>
                <c:ptCount val="5"/>
                <c:pt idx="0">
                  <c:v>185</c:v>
                </c:pt>
                <c:pt idx="1">
                  <c:v>185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E6-44D5-924E-6FB415CA401C}"/>
            </c:ext>
          </c:extLst>
        </c:ser>
        <c:ser>
          <c:idx val="1"/>
          <c:order val="2"/>
          <c:tx>
            <c:strRef>
              <c:f>Tables!$B$9</c:f>
              <c:strCache>
                <c:ptCount val="1"/>
                <c:pt idx="0">
                  <c:v>Operating Fund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2022-23</c:v>
              </c:pt>
              <c:pt idx="1">
                <c:v>2023-24</c:v>
              </c:pt>
              <c:pt idx="2">
                <c:v>2024-25</c:v>
              </c:pt>
              <c:pt idx="3">
                <c:v>2025-26</c:v>
              </c:pt>
              <c:pt idx="4">
                <c:v>2026-27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Tables!$C$9:$H$9</c:f>
              <c:numCache>
                <c:formatCode>"$"#,##0_);\("$"#,##0\)</c:formatCode>
                <c:ptCount val="5"/>
                <c:pt idx="0">
                  <c:v>1.8149999999999999</c:v>
                </c:pt>
                <c:pt idx="1">
                  <c:v>1.149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E6-44D5-924E-6FB415CA401C}"/>
            </c:ext>
          </c:extLst>
        </c:ser>
        <c:ser>
          <c:idx val="2"/>
          <c:order val="3"/>
          <c:tx>
            <c:strRef>
              <c:f>Tables!$B$10</c:f>
              <c:strCache>
                <c:ptCount val="1"/>
                <c:pt idx="0">
                  <c:v>Captial Fund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2022-23</c:v>
              </c:pt>
              <c:pt idx="1">
                <c:v>2023-24</c:v>
              </c:pt>
              <c:pt idx="2">
                <c:v>2024-25</c:v>
              </c:pt>
              <c:pt idx="3">
                <c:v>2025-26</c:v>
              </c:pt>
              <c:pt idx="4">
                <c:v>2026-27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Tables!$C$10:$H$10</c:f>
              <c:numCache>
                <c:formatCode>#,##0_);\(#,##0\)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360.43</c:v>
                </c:pt>
                <c:pt idx="4">
                  <c:v>149.316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E6-44D5-924E-6FB415CA401C}"/>
            </c:ext>
          </c:extLst>
        </c:ser>
        <c:ser>
          <c:idx val="5"/>
          <c:order val="4"/>
          <c:tx>
            <c:strRef>
              <c:f>Tables!$B$13</c:f>
              <c:strCache>
                <c:ptCount val="1"/>
                <c:pt idx="0">
                  <c:v>Revenue Bonds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2022-23</c:v>
              </c:pt>
              <c:pt idx="1">
                <c:v>2023-24</c:v>
              </c:pt>
              <c:pt idx="2">
                <c:v>2024-25</c:v>
              </c:pt>
              <c:pt idx="3">
                <c:v>2025-26</c:v>
              </c:pt>
              <c:pt idx="4">
                <c:v>2026-27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Tables!$C$13:$H$13</c:f>
              <c:numCache>
                <c:formatCode>#,##0_);\(#,##0\)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1395.057</c:v>
                </c:pt>
                <c:pt idx="3">
                  <c:v>8652.8729999999996</c:v>
                </c:pt>
                <c:pt idx="4">
                  <c:v>8920.5689999999995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E6-44D5-924E-6FB415CA401C}"/>
            </c:ext>
          </c:extLst>
        </c:ser>
        <c:ser>
          <c:idx val="3"/>
          <c:order val="5"/>
          <c:tx>
            <c:strRef>
              <c:f>Tables!$B$11</c:f>
              <c:strCache>
                <c:ptCount val="1"/>
                <c:pt idx="0">
                  <c:v>SYCSD Funding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5"/>
              <c:pt idx="0">
                <c:v>2022-23</c:v>
              </c:pt>
              <c:pt idx="1">
                <c:v>2023-24</c:v>
              </c:pt>
              <c:pt idx="2">
                <c:v>2024-25</c:v>
              </c:pt>
              <c:pt idx="3">
                <c:v>2025-26</c:v>
              </c:pt>
              <c:pt idx="4">
                <c:v>2026-27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Tables!$C$11:$H$11</c:f>
              <c:numCache>
                <c:formatCode>#,##0_);\(#,##0\)</c:formatCode>
                <c:ptCount val="5"/>
                <c:pt idx="0">
                  <c:v>34.710340599999995</c:v>
                </c:pt>
                <c:pt idx="1">
                  <c:v>14.945869170697396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E6-44D5-924E-6FB415CA4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0628015"/>
        <c:axId val="220641327"/>
        <c:extLst>
          <c:ext xmlns:c15="http://schemas.microsoft.com/office/drawing/2012/chart" uri="{02D57815-91ED-43cb-92C2-25804820EDAC}">
            <c15:filteredBarSeries>
              <c15:ser>
                <c:idx val="4"/>
                <c:order val="6"/>
                <c:tx>
                  <c:strRef>
                    <c:extLst>
                      <c:ext uri="{02D57815-91ED-43cb-92C2-25804820EDAC}">
                        <c15:formulaRef>
                          <c15:sqref>Tables!$B$12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Tables!$C$12:$H$12</c15:sqref>
                        </c15:formulaRef>
                      </c:ext>
                    </c:extLst>
                    <c:numCache>
                      <c:formatCode>#,##0_);\(#,##0\)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1E6-44D5-924E-6FB415CA401C}"/>
                  </c:ext>
                </c:extLst>
              </c15:ser>
            </c15:filteredBarSeries>
          </c:ext>
        </c:extLst>
      </c:barChart>
      <c:catAx>
        <c:axId val="220628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641327"/>
        <c:crosses val="autoZero"/>
        <c:auto val="1"/>
        <c:lblAlgn val="ctr"/>
        <c:lblOffset val="100"/>
        <c:noMultiLvlLbl val="0"/>
      </c:catAx>
      <c:valAx>
        <c:axId val="22064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628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tx2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8AF39-2952-4CC8-8804-8E9122B542D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E9017-AEB0-4103-AF49-9A698DBCDBB8}">
      <dgm:prSet phldrT="[Text]" custT="1"/>
      <dgm:spPr>
        <a:xfrm rot="10800000">
          <a:off x="0" y="711"/>
          <a:ext cx="6508865" cy="1529522"/>
        </a:xfrm>
        <a:solidFill>
          <a:srgbClr val="54585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Revenue Requirement</a:t>
          </a:r>
        </a:p>
      </dgm:t>
    </dgm:pt>
    <dgm:pt modelId="{F359F8F8-06DF-4A5E-BDD9-24015724F101}" type="parTrans" cxnId="{2D51BAC6-565E-4465-BE8D-9FF8BA84F377}">
      <dgm:prSet/>
      <dgm:spPr/>
      <dgm:t>
        <a:bodyPr/>
        <a:lstStyle/>
        <a:p>
          <a:endParaRPr lang="en-US" sz="2000"/>
        </a:p>
      </dgm:t>
    </dgm:pt>
    <dgm:pt modelId="{80929A18-CA28-4A39-BDF1-FD7734519476}" type="sibTrans" cxnId="{2D51BAC6-565E-4465-BE8D-9FF8BA84F377}">
      <dgm:prSet/>
      <dgm:spPr/>
      <dgm:t>
        <a:bodyPr/>
        <a:lstStyle/>
        <a:p>
          <a:endParaRPr lang="en-US" sz="2000"/>
        </a:p>
      </dgm:t>
    </dgm:pt>
    <dgm:pt modelId="{C3BE243B-637C-4CA1-AB8B-8271682A8222}">
      <dgm:prSet phldrT="[Text]" custT="1"/>
      <dgm:spPr>
        <a:xfrm>
          <a:off x="0" y="537573"/>
          <a:ext cx="6508865" cy="457327"/>
        </a:xfr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600" i="1" dirty="0">
              <a:solidFill>
                <a:srgbClr val="000000"/>
              </a:solidFill>
              <a:latin typeface="Calibri"/>
              <a:ea typeface="+mn-ea"/>
              <a:cs typeface="+mn-cs"/>
            </a:rPr>
            <a:t>Compares the revenue of the utility to the expenses to evaluate the level of overall rate revenues</a:t>
          </a:r>
          <a:endParaRPr lang="en-US" sz="16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70DA5753-D0B6-43EA-9E2E-CAB54CD6E7AA}" type="parTrans" cxnId="{8D6D8636-501C-4509-B500-94DEA33C825B}">
      <dgm:prSet/>
      <dgm:spPr/>
      <dgm:t>
        <a:bodyPr/>
        <a:lstStyle/>
        <a:p>
          <a:endParaRPr lang="en-US" sz="2000"/>
        </a:p>
      </dgm:t>
    </dgm:pt>
    <dgm:pt modelId="{6A30649E-CBA5-4E19-A52A-CB9CAA1BCCE2}" type="sibTrans" cxnId="{8D6D8636-501C-4509-B500-94DEA33C825B}">
      <dgm:prSet/>
      <dgm:spPr/>
      <dgm:t>
        <a:bodyPr/>
        <a:lstStyle/>
        <a:p>
          <a:endParaRPr lang="en-US" sz="2000"/>
        </a:p>
      </dgm:t>
    </dgm:pt>
    <dgm:pt modelId="{383A3B90-BF91-4A5B-80B4-A458A1D8C7A0}">
      <dgm:prSet phldrT="[Text]" custT="1"/>
      <dgm:spPr>
        <a:xfrm rot="10800000">
          <a:off x="0" y="1515316"/>
          <a:ext cx="6508865" cy="1529522"/>
        </a:xfrm>
        <a:solidFill>
          <a:srgbClr val="4298B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Cost of Service</a:t>
          </a:r>
        </a:p>
      </dgm:t>
    </dgm:pt>
    <dgm:pt modelId="{19F324FA-236D-4317-8695-CC435D104223}" type="parTrans" cxnId="{1F3D7D07-8ABB-457D-8939-D28AD1ED7C71}">
      <dgm:prSet/>
      <dgm:spPr/>
      <dgm:t>
        <a:bodyPr/>
        <a:lstStyle/>
        <a:p>
          <a:endParaRPr lang="en-US" sz="2000"/>
        </a:p>
      </dgm:t>
    </dgm:pt>
    <dgm:pt modelId="{17D357EC-4713-4B17-98BA-B374172A0CF4}" type="sibTrans" cxnId="{1F3D7D07-8ABB-457D-8939-D28AD1ED7C71}">
      <dgm:prSet/>
      <dgm:spPr/>
      <dgm:t>
        <a:bodyPr/>
        <a:lstStyle/>
        <a:p>
          <a:endParaRPr lang="en-US" sz="2000"/>
        </a:p>
      </dgm:t>
    </dgm:pt>
    <dgm:pt modelId="{FE8B1791-A0D1-49C2-9052-AF54D8AAA2A5}">
      <dgm:prSet phldrT="[Text]" custT="1"/>
      <dgm:spPr>
        <a:xfrm>
          <a:off x="0" y="2052178"/>
          <a:ext cx="6508865" cy="457327"/>
        </a:xfr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600" i="1" dirty="0">
              <a:solidFill>
                <a:srgbClr val="000000"/>
              </a:solidFill>
              <a:latin typeface="Calibri"/>
              <a:ea typeface="+mn-ea"/>
              <a:cs typeface="+mn-cs"/>
            </a:rPr>
            <a:t>Proportionally distributed the revenue requirement between the various customer classes of service</a:t>
          </a:r>
          <a:endParaRPr lang="en-US" sz="16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276D3FC8-0205-4711-907F-0AFCEF4F44F9}" type="parTrans" cxnId="{0086B339-7601-4645-A388-D66B08013767}">
      <dgm:prSet/>
      <dgm:spPr/>
      <dgm:t>
        <a:bodyPr/>
        <a:lstStyle/>
        <a:p>
          <a:endParaRPr lang="en-US" sz="2000"/>
        </a:p>
      </dgm:t>
    </dgm:pt>
    <dgm:pt modelId="{2E9B61D3-7603-4B48-99E4-A7BEA60E8F3A}" type="sibTrans" cxnId="{0086B339-7601-4645-A388-D66B08013767}">
      <dgm:prSet/>
      <dgm:spPr/>
      <dgm:t>
        <a:bodyPr/>
        <a:lstStyle/>
        <a:p>
          <a:endParaRPr lang="en-US" sz="2000"/>
        </a:p>
      </dgm:t>
    </dgm:pt>
    <dgm:pt modelId="{84BE75B1-0718-459E-BBA2-17270A917EBD}">
      <dgm:prSet phldrT="[Text]" custT="1"/>
      <dgm:spPr>
        <a:xfrm>
          <a:off x="0" y="3029920"/>
          <a:ext cx="6508865" cy="994487"/>
        </a:xfrm>
        <a:solidFill>
          <a:srgbClr val="C8102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Rate Design</a:t>
          </a:r>
        </a:p>
      </dgm:t>
    </dgm:pt>
    <dgm:pt modelId="{412BF49F-EAE2-4DE0-91F0-89232F594701}" type="parTrans" cxnId="{10468573-B4AC-4000-9484-AD8BE6EB0797}">
      <dgm:prSet/>
      <dgm:spPr/>
      <dgm:t>
        <a:bodyPr/>
        <a:lstStyle/>
        <a:p>
          <a:endParaRPr lang="en-US" sz="2000"/>
        </a:p>
      </dgm:t>
    </dgm:pt>
    <dgm:pt modelId="{2F3D3D69-AB34-4799-8C56-8249D134C56B}" type="sibTrans" cxnId="{10468573-B4AC-4000-9484-AD8BE6EB0797}">
      <dgm:prSet/>
      <dgm:spPr/>
      <dgm:t>
        <a:bodyPr/>
        <a:lstStyle/>
        <a:p>
          <a:endParaRPr lang="en-US" sz="2000"/>
        </a:p>
      </dgm:t>
    </dgm:pt>
    <dgm:pt modelId="{0FB02CD9-98ED-447C-AD71-ED2FA039A6A8}">
      <dgm:prSet phldrT="[Text]" custT="1"/>
      <dgm:spPr>
        <a:xfrm>
          <a:off x="0" y="3547054"/>
          <a:ext cx="6508865" cy="457464"/>
        </a:xfr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r>
            <a:rPr lang="en-US" sz="1600" i="1" dirty="0">
              <a:solidFill>
                <a:srgbClr val="000000"/>
              </a:solidFill>
              <a:latin typeface="Calibri"/>
              <a:ea typeface="+mn-ea"/>
              <a:cs typeface="+mn-cs"/>
            </a:rPr>
            <a:t>Design rates for each class of service to meet the revenue needs of the utility, along with the cost of service proportional distribution of costs</a:t>
          </a:r>
          <a:endParaRPr lang="en-US" sz="16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FB13433-89E2-42ED-859B-E492A67CEA57}" type="parTrans" cxnId="{19844411-7599-45CC-87E6-88A8E233D918}">
      <dgm:prSet/>
      <dgm:spPr/>
      <dgm:t>
        <a:bodyPr/>
        <a:lstStyle/>
        <a:p>
          <a:endParaRPr lang="en-US" sz="2000"/>
        </a:p>
      </dgm:t>
    </dgm:pt>
    <dgm:pt modelId="{9E6E0382-F1F1-489E-A5AF-6D972CDE88F8}" type="sibTrans" cxnId="{19844411-7599-45CC-87E6-88A8E233D918}">
      <dgm:prSet/>
      <dgm:spPr/>
      <dgm:t>
        <a:bodyPr/>
        <a:lstStyle/>
        <a:p>
          <a:endParaRPr lang="en-US" sz="2000"/>
        </a:p>
      </dgm:t>
    </dgm:pt>
    <dgm:pt modelId="{506F049F-9C98-4889-8542-FFEE5AB849CD}" type="pres">
      <dgm:prSet presAssocID="{FDE8AF39-2952-4CC8-8804-8E9122B542D6}" presName="Name0" presStyleCnt="0">
        <dgm:presLayoutVars>
          <dgm:dir/>
          <dgm:animLvl val="lvl"/>
          <dgm:resizeHandles val="exact"/>
        </dgm:presLayoutVars>
      </dgm:prSet>
      <dgm:spPr/>
    </dgm:pt>
    <dgm:pt modelId="{CC400919-5B7E-4B66-83C6-773A8BC4768B}" type="pres">
      <dgm:prSet presAssocID="{84BE75B1-0718-459E-BBA2-17270A917EBD}" presName="boxAndChildren" presStyleCnt="0"/>
      <dgm:spPr/>
    </dgm:pt>
    <dgm:pt modelId="{E6F72CCC-72BE-4FBC-BF05-D8A423B37433}" type="pres">
      <dgm:prSet presAssocID="{84BE75B1-0718-459E-BBA2-17270A917EBD}" presName="parentTextBox" presStyleLbl="node1" presStyleIdx="0" presStyleCnt="3"/>
      <dgm:spPr>
        <a:prstGeom prst="rect">
          <a:avLst/>
        </a:prstGeom>
      </dgm:spPr>
    </dgm:pt>
    <dgm:pt modelId="{1C563FEF-A211-496A-B635-E5620EC59201}" type="pres">
      <dgm:prSet presAssocID="{84BE75B1-0718-459E-BBA2-17270A917EBD}" presName="entireBox" presStyleLbl="node1" presStyleIdx="0" presStyleCnt="3"/>
      <dgm:spPr/>
    </dgm:pt>
    <dgm:pt modelId="{D2BC1DEF-307D-435C-A72F-8154AFD6060C}" type="pres">
      <dgm:prSet presAssocID="{84BE75B1-0718-459E-BBA2-17270A917EBD}" presName="descendantBox" presStyleCnt="0"/>
      <dgm:spPr/>
    </dgm:pt>
    <dgm:pt modelId="{F9B8BCA8-5E06-4C09-8D25-E5FFDB5FD403}" type="pres">
      <dgm:prSet presAssocID="{0FB02CD9-98ED-447C-AD71-ED2FA039A6A8}" presName="childTextBox" presStyleLbl="fgAccFollowNode1" presStyleIdx="0" presStyleCnt="3" custLinFactNeighborY="4504">
        <dgm:presLayoutVars>
          <dgm:bulletEnabled val="1"/>
        </dgm:presLayoutVars>
      </dgm:prSet>
      <dgm:spPr>
        <a:prstGeom prst="rect">
          <a:avLst/>
        </a:prstGeom>
      </dgm:spPr>
    </dgm:pt>
    <dgm:pt modelId="{257F2134-7A23-4712-97C9-DD3EDDB2DB34}" type="pres">
      <dgm:prSet presAssocID="{17D357EC-4713-4B17-98BA-B374172A0CF4}" presName="sp" presStyleCnt="0"/>
      <dgm:spPr/>
    </dgm:pt>
    <dgm:pt modelId="{8E14E88B-B1C1-455E-9FCB-3A0809479E36}" type="pres">
      <dgm:prSet presAssocID="{383A3B90-BF91-4A5B-80B4-A458A1D8C7A0}" presName="arrowAndChildren" presStyleCnt="0"/>
      <dgm:spPr/>
    </dgm:pt>
    <dgm:pt modelId="{79EA1CFA-9C57-46E9-9932-B310FEB488C5}" type="pres">
      <dgm:prSet presAssocID="{383A3B90-BF91-4A5B-80B4-A458A1D8C7A0}" presName="parentTextArrow" presStyleLbl="node1" presStyleIdx="0" presStyleCnt="3"/>
      <dgm:spPr>
        <a:prstGeom prst="upArrowCallout">
          <a:avLst/>
        </a:prstGeom>
      </dgm:spPr>
    </dgm:pt>
    <dgm:pt modelId="{B8F198EF-9CB5-4CDE-8F0A-C74746B29B27}" type="pres">
      <dgm:prSet presAssocID="{383A3B90-BF91-4A5B-80B4-A458A1D8C7A0}" presName="arrow" presStyleLbl="node1" presStyleIdx="1" presStyleCnt="3"/>
      <dgm:spPr/>
    </dgm:pt>
    <dgm:pt modelId="{CEB066A3-E692-4157-8433-A55312F179AA}" type="pres">
      <dgm:prSet presAssocID="{383A3B90-BF91-4A5B-80B4-A458A1D8C7A0}" presName="descendantArrow" presStyleCnt="0"/>
      <dgm:spPr/>
    </dgm:pt>
    <dgm:pt modelId="{2253ED64-4CA1-47CB-B49F-4936771C42AE}" type="pres">
      <dgm:prSet presAssocID="{FE8B1791-A0D1-49C2-9052-AF54D8AAA2A5}" presName="childTextArrow" presStyleLbl="fgAccFollowNode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B62F7655-7798-47B0-A44F-70087203BD99}" type="pres">
      <dgm:prSet presAssocID="{80929A18-CA28-4A39-BDF1-FD7734519476}" presName="sp" presStyleCnt="0"/>
      <dgm:spPr/>
    </dgm:pt>
    <dgm:pt modelId="{B5F8D4F8-C175-48AF-B96B-B828363CEFD0}" type="pres">
      <dgm:prSet presAssocID="{5FBE9017-AEB0-4103-AF49-9A698DBCDBB8}" presName="arrowAndChildren" presStyleCnt="0"/>
      <dgm:spPr/>
    </dgm:pt>
    <dgm:pt modelId="{1B35F330-1BBC-413B-BF79-C4F906C61AD3}" type="pres">
      <dgm:prSet presAssocID="{5FBE9017-AEB0-4103-AF49-9A698DBCDBB8}" presName="parentTextArrow" presStyleLbl="node1" presStyleIdx="1" presStyleCnt="3"/>
      <dgm:spPr>
        <a:prstGeom prst="upArrowCallout">
          <a:avLst/>
        </a:prstGeom>
      </dgm:spPr>
    </dgm:pt>
    <dgm:pt modelId="{86793009-1944-45EE-8215-92926535290D}" type="pres">
      <dgm:prSet presAssocID="{5FBE9017-AEB0-4103-AF49-9A698DBCDBB8}" presName="arrow" presStyleLbl="node1" presStyleIdx="2" presStyleCnt="3"/>
      <dgm:spPr/>
    </dgm:pt>
    <dgm:pt modelId="{B732D0FC-16B3-4CB7-A591-C18078A80BCB}" type="pres">
      <dgm:prSet presAssocID="{5FBE9017-AEB0-4103-AF49-9A698DBCDBB8}" presName="descendantArrow" presStyleCnt="0"/>
      <dgm:spPr/>
    </dgm:pt>
    <dgm:pt modelId="{F4093D7C-20D3-42F5-B0A3-3C67A60EE84F}" type="pres">
      <dgm:prSet presAssocID="{C3BE243B-637C-4CA1-AB8B-8271682A8222}" presName="childTextArrow" presStyleLbl="fgAccFollowNode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FC4C501-3A8F-4F27-9BB2-49638CB200B8}" type="presOf" srcId="{84BE75B1-0718-459E-BBA2-17270A917EBD}" destId="{1C563FEF-A211-496A-B635-E5620EC59201}" srcOrd="1" destOrd="0" presId="urn:microsoft.com/office/officeart/2005/8/layout/process4"/>
    <dgm:cxn modelId="{1F3D7D07-8ABB-457D-8939-D28AD1ED7C71}" srcId="{FDE8AF39-2952-4CC8-8804-8E9122B542D6}" destId="{383A3B90-BF91-4A5B-80B4-A458A1D8C7A0}" srcOrd="1" destOrd="0" parTransId="{19F324FA-236D-4317-8695-CC435D104223}" sibTransId="{17D357EC-4713-4B17-98BA-B374172A0CF4}"/>
    <dgm:cxn modelId="{19844411-7599-45CC-87E6-88A8E233D918}" srcId="{84BE75B1-0718-459E-BBA2-17270A917EBD}" destId="{0FB02CD9-98ED-447C-AD71-ED2FA039A6A8}" srcOrd="0" destOrd="0" parTransId="{DFB13433-89E2-42ED-859B-E492A67CEA57}" sibTransId="{9E6E0382-F1F1-489E-A5AF-6D972CDE88F8}"/>
    <dgm:cxn modelId="{C03CE421-E9C9-4728-B0EB-0F13C065A93F}" type="presOf" srcId="{383A3B90-BF91-4A5B-80B4-A458A1D8C7A0}" destId="{B8F198EF-9CB5-4CDE-8F0A-C74746B29B27}" srcOrd="1" destOrd="0" presId="urn:microsoft.com/office/officeart/2005/8/layout/process4"/>
    <dgm:cxn modelId="{0F6D4E23-E506-4A89-AE01-CEB804C26F71}" type="presOf" srcId="{5FBE9017-AEB0-4103-AF49-9A698DBCDBB8}" destId="{86793009-1944-45EE-8215-92926535290D}" srcOrd="1" destOrd="0" presId="urn:microsoft.com/office/officeart/2005/8/layout/process4"/>
    <dgm:cxn modelId="{8D6D8636-501C-4509-B500-94DEA33C825B}" srcId="{5FBE9017-AEB0-4103-AF49-9A698DBCDBB8}" destId="{C3BE243B-637C-4CA1-AB8B-8271682A8222}" srcOrd="0" destOrd="0" parTransId="{70DA5753-D0B6-43EA-9E2E-CAB54CD6E7AA}" sibTransId="{6A30649E-CBA5-4E19-A52A-CB9CAA1BCCE2}"/>
    <dgm:cxn modelId="{0086B339-7601-4645-A388-D66B08013767}" srcId="{383A3B90-BF91-4A5B-80B4-A458A1D8C7A0}" destId="{FE8B1791-A0D1-49C2-9052-AF54D8AAA2A5}" srcOrd="0" destOrd="0" parTransId="{276D3FC8-0205-4711-907F-0AFCEF4F44F9}" sibTransId="{2E9B61D3-7603-4B48-99E4-A7BEA60E8F3A}"/>
    <dgm:cxn modelId="{025EE044-A7A4-4354-9025-90A4F332E472}" type="presOf" srcId="{FE8B1791-A0D1-49C2-9052-AF54D8AAA2A5}" destId="{2253ED64-4CA1-47CB-B49F-4936771C42AE}" srcOrd="0" destOrd="0" presId="urn:microsoft.com/office/officeart/2005/8/layout/process4"/>
    <dgm:cxn modelId="{473A7D6B-2377-45BE-9B54-82C3306DE50C}" type="presOf" srcId="{0FB02CD9-98ED-447C-AD71-ED2FA039A6A8}" destId="{F9B8BCA8-5E06-4C09-8D25-E5FFDB5FD403}" srcOrd="0" destOrd="0" presId="urn:microsoft.com/office/officeart/2005/8/layout/process4"/>
    <dgm:cxn modelId="{10468573-B4AC-4000-9484-AD8BE6EB0797}" srcId="{FDE8AF39-2952-4CC8-8804-8E9122B542D6}" destId="{84BE75B1-0718-459E-BBA2-17270A917EBD}" srcOrd="2" destOrd="0" parTransId="{412BF49F-EAE2-4DE0-91F0-89232F594701}" sibTransId="{2F3D3D69-AB34-4799-8C56-8249D134C56B}"/>
    <dgm:cxn modelId="{F0C24796-0B5B-4C35-8739-BCF2920CFB06}" type="presOf" srcId="{FDE8AF39-2952-4CC8-8804-8E9122B542D6}" destId="{506F049F-9C98-4889-8542-FFEE5AB849CD}" srcOrd="0" destOrd="0" presId="urn:microsoft.com/office/officeart/2005/8/layout/process4"/>
    <dgm:cxn modelId="{FDB20FA4-8879-4C7C-9843-F3279915905E}" type="presOf" srcId="{84BE75B1-0718-459E-BBA2-17270A917EBD}" destId="{E6F72CCC-72BE-4FBC-BF05-D8A423B37433}" srcOrd="0" destOrd="0" presId="urn:microsoft.com/office/officeart/2005/8/layout/process4"/>
    <dgm:cxn modelId="{4BCF79A8-4655-4A6C-BD23-AAA4710EB1A7}" type="presOf" srcId="{383A3B90-BF91-4A5B-80B4-A458A1D8C7A0}" destId="{79EA1CFA-9C57-46E9-9932-B310FEB488C5}" srcOrd="0" destOrd="0" presId="urn:microsoft.com/office/officeart/2005/8/layout/process4"/>
    <dgm:cxn modelId="{2D51BAC6-565E-4465-BE8D-9FF8BA84F377}" srcId="{FDE8AF39-2952-4CC8-8804-8E9122B542D6}" destId="{5FBE9017-AEB0-4103-AF49-9A698DBCDBB8}" srcOrd="0" destOrd="0" parTransId="{F359F8F8-06DF-4A5E-BDD9-24015724F101}" sibTransId="{80929A18-CA28-4A39-BDF1-FD7734519476}"/>
    <dgm:cxn modelId="{62DEB4EA-E51C-4D45-9E1C-77764C72DBA9}" type="presOf" srcId="{5FBE9017-AEB0-4103-AF49-9A698DBCDBB8}" destId="{1B35F330-1BBC-413B-BF79-C4F906C61AD3}" srcOrd="0" destOrd="0" presId="urn:microsoft.com/office/officeart/2005/8/layout/process4"/>
    <dgm:cxn modelId="{C78DAFEC-CB3D-4310-B017-E49FF33607C3}" type="presOf" srcId="{C3BE243B-637C-4CA1-AB8B-8271682A8222}" destId="{F4093D7C-20D3-42F5-B0A3-3C67A60EE84F}" srcOrd="0" destOrd="0" presId="urn:microsoft.com/office/officeart/2005/8/layout/process4"/>
    <dgm:cxn modelId="{F8769CD7-6964-47D7-8BDB-41A88C4FCF2E}" type="presParOf" srcId="{506F049F-9C98-4889-8542-FFEE5AB849CD}" destId="{CC400919-5B7E-4B66-83C6-773A8BC4768B}" srcOrd="0" destOrd="0" presId="urn:microsoft.com/office/officeart/2005/8/layout/process4"/>
    <dgm:cxn modelId="{0A147C90-2829-4A9B-A189-300D49657958}" type="presParOf" srcId="{CC400919-5B7E-4B66-83C6-773A8BC4768B}" destId="{E6F72CCC-72BE-4FBC-BF05-D8A423B37433}" srcOrd="0" destOrd="0" presId="urn:microsoft.com/office/officeart/2005/8/layout/process4"/>
    <dgm:cxn modelId="{EF287D96-ED0A-4C43-8C37-117B8315A0C5}" type="presParOf" srcId="{CC400919-5B7E-4B66-83C6-773A8BC4768B}" destId="{1C563FEF-A211-496A-B635-E5620EC59201}" srcOrd="1" destOrd="0" presId="urn:microsoft.com/office/officeart/2005/8/layout/process4"/>
    <dgm:cxn modelId="{2DC28000-6607-41C4-888C-ED9DD2E81FE0}" type="presParOf" srcId="{CC400919-5B7E-4B66-83C6-773A8BC4768B}" destId="{D2BC1DEF-307D-435C-A72F-8154AFD6060C}" srcOrd="2" destOrd="0" presId="urn:microsoft.com/office/officeart/2005/8/layout/process4"/>
    <dgm:cxn modelId="{F5F5E955-4311-4525-BC0E-B4BB75F29B88}" type="presParOf" srcId="{D2BC1DEF-307D-435C-A72F-8154AFD6060C}" destId="{F9B8BCA8-5E06-4C09-8D25-E5FFDB5FD403}" srcOrd="0" destOrd="0" presId="urn:microsoft.com/office/officeart/2005/8/layout/process4"/>
    <dgm:cxn modelId="{481A5716-978C-4DD9-B902-EA786DBF51AE}" type="presParOf" srcId="{506F049F-9C98-4889-8542-FFEE5AB849CD}" destId="{257F2134-7A23-4712-97C9-DD3EDDB2DB34}" srcOrd="1" destOrd="0" presId="urn:microsoft.com/office/officeart/2005/8/layout/process4"/>
    <dgm:cxn modelId="{81754762-B8CE-4EFE-8351-4C09ED6751A4}" type="presParOf" srcId="{506F049F-9C98-4889-8542-FFEE5AB849CD}" destId="{8E14E88B-B1C1-455E-9FCB-3A0809479E36}" srcOrd="2" destOrd="0" presId="urn:microsoft.com/office/officeart/2005/8/layout/process4"/>
    <dgm:cxn modelId="{85E9E55B-15C7-4C05-A6BF-02587D166808}" type="presParOf" srcId="{8E14E88B-B1C1-455E-9FCB-3A0809479E36}" destId="{79EA1CFA-9C57-46E9-9932-B310FEB488C5}" srcOrd="0" destOrd="0" presId="urn:microsoft.com/office/officeart/2005/8/layout/process4"/>
    <dgm:cxn modelId="{6DCD6700-8DA2-4305-83F2-A75B318A633D}" type="presParOf" srcId="{8E14E88B-B1C1-455E-9FCB-3A0809479E36}" destId="{B8F198EF-9CB5-4CDE-8F0A-C74746B29B27}" srcOrd="1" destOrd="0" presId="urn:microsoft.com/office/officeart/2005/8/layout/process4"/>
    <dgm:cxn modelId="{350A413F-00A7-43A6-B59C-64B222704D82}" type="presParOf" srcId="{8E14E88B-B1C1-455E-9FCB-3A0809479E36}" destId="{CEB066A3-E692-4157-8433-A55312F179AA}" srcOrd="2" destOrd="0" presId="urn:microsoft.com/office/officeart/2005/8/layout/process4"/>
    <dgm:cxn modelId="{B9BC222E-6C16-4A18-9637-64EA0A933979}" type="presParOf" srcId="{CEB066A3-E692-4157-8433-A55312F179AA}" destId="{2253ED64-4CA1-47CB-B49F-4936771C42AE}" srcOrd="0" destOrd="0" presId="urn:microsoft.com/office/officeart/2005/8/layout/process4"/>
    <dgm:cxn modelId="{0E417F32-93A6-44DD-914B-077560914545}" type="presParOf" srcId="{506F049F-9C98-4889-8542-FFEE5AB849CD}" destId="{B62F7655-7798-47B0-A44F-70087203BD99}" srcOrd="3" destOrd="0" presId="urn:microsoft.com/office/officeart/2005/8/layout/process4"/>
    <dgm:cxn modelId="{05CF770B-B2A2-4B38-96A0-0B6B13FB9C2A}" type="presParOf" srcId="{506F049F-9C98-4889-8542-FFEE5AB849CD}" destId="{B5F8D4F8-C175-48AF-B96B-B828363CEFD0}" srcOrd="4" destOrd="0" presId="urn:microsoft.com/office/officeart/2005/8/layout/process4"/>
    <dgm:cxn modelId="{D14264F8-8006-451F-B56F-9872C6D80986}" type="presParOf" srcId="{B5F8D4F8-C175-48AF-B96B-B828363CEFD0}" destId="{1B35F330-1BBC-413B-BF79-C4F906C61AD3}" srcOrd="0" destOrd="0" presId="urn:microsoft.com/office/officeart/2005/8/layout/process4"/>
    <dgm:cxn modelId="{41E0CC9C-1251-473C-98EF-1A68715FF758}" type="presParOf" srcId="{B5F8D4F8-C175-48AF-B96B-B828363CEFD0}" destId="{86793009-1944-45EE-8215-92926535290D}" srcOrd="1" destOrd="0" presId="urn:microsoft.com/office/officeart/2005/8/layout/process4"/>
    <dgm:cxn modelId="{41DD51E3-426B-4FAD-A255-A21569D2A87B}" type="presParOf" srcId="{B5F8D4F8-C175-48AF-B96B-B828363CEFD0}" destId="{B732D0FC-16B3-4CB7-A591-C18078A80BCB}" srcOrd="2" destOrd="0" presId="urn:microsoft.com/office/officeart/2005/8/layout/process4"/>
    <dgm:cxn modelId="{1D83D3E2-7BC9-4432-96F0-92A951D4556C}" type="presParOf" srcId="{B732D0FC-16B3-4CB7-A591-C18078A80BCB}" destId="{F4093D7C-20D3-42F5-B0A3-3C67A60EE84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692BC-F6BB-4DEC-BB25-BE87DF9647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E6A71-02DA-4FB5-8EF9-CA011FBF2795}">
      <dgm:prSet custT="1"/>
      <dgm:spPr>
        <a:xfrm>
          <a:off x="0" y="2406"/>
          <a:ext cx="2878791" cy="105201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>
              <a:solidFill>
                <a:srgbClr val="FFFFFF"/>
              </a:solidFill>
              <a:latin typeface="Calibri"/>
              <a:ea typeface="+mn-ea"/>
              <a:cs typeface="+mn-cs"/>
            </a:rPr>
            <a:t>Compares utility revenues to expenses</a:t>
          </a:r>
        </a:p>
      </dgm:t>
    </dgm:pt>
    <dgm:pt modelId="{23061F9A-1025-4766-BFBE-E243C1EFD968}" type="parTrans" cxnId="{779789A4-CCEF-46F5-BF1D-3B9EA84B9C27}">
      <dgm:prSet/>
      <dgm:spPr/>
      <dgm:t>
        <a:bodyPr/>
        <a:lstStyle/>
        <a:p>
          <a:endParaRPr lang="en-US"/>
        </a:p>
      </dgm:t>
    </dgm:pt>
    <dgm:pt modelId="{75C538B0-A8DE-4B89-B30A-E4757D1338E8}" type="sibTrans" cxnId="{779789A4-CCEF-46F5-BF1D-3B9EA84B9C27}">
      <dgm:prSet/>
      <dgm:spPr/>
      <dgm:t>
        <a:bodyPr/>
        <a:lstStyle/>
        <a:p>
          <a:endParaRPr lang="en-US"/>
        </a:p>
      </dgm:t>
    </dgm:pt>
    <dgm:pt modelId="{0E3BC410-A738-4023-A1F7-6AFCE2A099B5}">
      <dgm:prSet/>
      <dgm:spPr>
        <a:xfrm rot="5400000">
          <a:off x="5016910" y="-2030510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Determines the level of revenue (rate) adjustment necessary</a:t>
          </a:r>
        </a:p>
      </dgm:t>
    </dgm:pt>
    <dgm:pt modelId="{E75FCF34-BAE1-4AB3-A189-64FF67C860FD}" type="parTrans" cxnId="{2F70F474-7A28-450B-9852-EEB15145BA2C}">
      <dgm:prSet/>
      <dgm:spPr/>
      <dgm:t>
        <a:bodyPr/>
        <a:lstStyle/>
        <a:p>
          <a:endParaRPr lang="en-US"/>
        </a:p>
      </dgm:t>
    </dgm:pt>
    <dgm:pt modelId="{C6B01FE0-A227-428E-A8E5-EDBDC853FF25}" type="sibTrans" cxnId="{2F70F474-7A28-450B-9852-EEB15145BA2C}">
      <dgm:prSet/>
      <dgm:spPr/>
      <dgm:t>
        <a:bodyPr/>
        <a:lstStyle/>
        <a:p>
          <a:endParaRPr lang="en-US"/>
        </a:p>
      </dgm:t>
    </dgm:pt>
    <dgm:pt modelId="{8DB55501-6E8F-40AB-9512-21EBEE446A8C}">
      <dgm:prSet custT="1"/>
      <dgm:spPr>
        <a:xfrm>
          <a:off x="0" y="2211646"/>
          <a:ext cx="2878791" cy="105201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>
              <a:solidFill>
                <a:srgbClr val="FFFFFF"/>
              </a:solidFill>
              <a:latin typeface="Calibri"/>
              <a:ea typeface="+mn-ea"/>
              <a:cs typeface="+mn-cs"/>
            </a:rPr>
            <a:t>Reviews a specific time period</a:t>
          </a:r>
        </a:p>
      </dgm:t>
    </dgm:pt>
    <dgm:pt modelId="{6ACA6B5D-270D-4AF8-BFDD-0BB53287FADA}" type="parTrans" cxnId="{2872E166-EF95-404B-AE45-222450782036}">
      <dgm:prSet/>
      <dgm:spPr/>
      <dgm:t>
        <a:bodyPr/>
        <a:lstStyle/>
        <a:p>
          <a:endParaRPr lang="en-US"/>
        </a:p>
      </dgm:t>
    </dgm:pt>
    <dgm:pt modelId="{3AE7B33D-91E1-4A76-8FED-90EA80785D62}" type="sibTrans" cxnId="{2872E166-EF95-404B-AE45-222450782036}">
      <dgm:prSet/>
      <dgm:spPr/>
      <dgm:t>
        <a:bodyPr/>
        <a:lstStyle/>
        <a:p>
          <a:endParaRPr lang="en-US"/>
        </a:p>
      </dgm:t>
    </dgm:pt>
    <dgm:pt modelId="{7DA05A8E-59A9-4BCA-BFFA-E855416F618D}">
      <dgm:prSet/>
      <dgm:spPr>
        <a:xfrm rot="5400000">
          <a:off x="5016910" y="178729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Five-year rate schedule; ten-year financial plan</a:t>
          </a:r>
        </a:p>
      </dgm:t>
    </dgm:pt>
    <dgm:pt modelId="{28E5574E-2039-4183-AB3C-891568D27465}" type="parTrans" cxnId="{C58AC226-2FE5-4535-8E53-FF3913CF73BC}">
      <dgm:prSet/>
      <dgm:spPr/>
      <dgm:t>
        <a:bodyPr/>
        <a:lstStyle/>
        <a:p>
          <a:endParaRPr lang="en-US"/>
        </a:p>
      </dgm:t>
    </dgm:pt>
    <dgm:pt modelId="{782EE0EF-6B9B-4144-B2B6-90D61168BDE5}" type="sibTrans" cxnId="{C58AC226-2FE5-4535-8E53-FF3913CF73BC}">
      <dgm:prSet/>
      <dgm:spPr/>
      <dgm:t>
        <a:bodyPr/>
        <a:lstStyle/>
        <a:p>
          <a:endParaRPr lang="en-US"/>
        </a:p>
      </dgm:t>
    </dgm:pt>
    <dgm:pt modelId="{7157EDE1-26CC-4F91-AB36-B168A6B059BE}">
      <dgm:prSet custT="1"/>
      <dgm:spPr>
        <a:xfrm>
          <a:off x="0" y="3316265"/>
          <a:ext cx="2878791" cy="105201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>
              <a:solidFill>
                <a:srgbClr val="FFFFFF"/>
              </a:solidFill>
              <a:latin typeface="Calibri"/>
              <a:ea typeface="+mn-ea"/>
              <a:cs typeface="+mn-cs"/>
            </a:rPr>
            <a:t>Utility is analyzed on a “stand-alone basis”</a:t>
          </a:r>
        </a:p>
      </dgm:t>
    </dgm:pt>
    <dgm:pt modelId="{5731BFF0-21D4-4507-B39F-EC1933F48889}" type="parTrans" cxnId="{17626E5B-ABFB-46F2-9BB1-868C6F3507B2}">
      <dgm:prSet/>
      <dgm:spPr/>
      <dgm:t>
        <a:bodyPr/>
        <a:lstStyle/>
        <a:p>
          <a:endParaRPr lang="en-US"/>
        </a:p>
      </dgm:t>
    </dgm:pt>
    <dgm:pt modelId="{03976672-1356-4E18-A81E-DF0EA0DE3CF2}" type="sibTrans" cxnId="{17626E5B-ABFB-46F2-9BB1-868C6F3507B2}">
      <dgm:prSet/>
      <dgm:spPr/>
      <dgm:t>
        <a:bodyPr/>
        <a:lstStyle/>
        <a:p>
          <a:endParaRPr lang="en-US"/>
        </a:p>
      </dgm:t>
    </dgm:pt>
    <dgm:pt modelId="{752D3873-9891-48AE-8D80-96F94C4B6C81}">
      <dgm:prSet custT="1"/>
      <dgm:spPr>
        <a:xfrm>
          <a:off x="0" y="4420885"/>
          <a:ext cx="2878791" cy="105201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>
              <a:solidFill>
                <a:srgbClr val="FFFFFF"/>
              </a:solidFill>
              <a:latin typeface="Calibri"/>
              <a:ea typeface="+mn-ea"/>
              <a:cs typeface="+mn-cs"/>
            </a:rPr>
            <a:t>Utilizes the “cash basis” methodology</a:t>
          </a:r>
        </a:p>
      </dgm:t>
    </dgm:pt>
    <dgm:pt modelId="{D456DBCD-BF18-4800-A3E9-38CDF8E4FD6C}" type="parTrans" cxnId="{8CDA09B4-896D-4E76-94F8-4A129E856AC1}">
      <dgm:prSet/>
      <dgm:spPr/>
      <dgm:t>
        <a:bodyPr/>
        <a:lstStyle/>
        <a:p>
          <a:endParaRPr lang="en-US"/>
        </a:p>
      </dgm:t>
    </dgm:pt>
    <dgm:pt modelId="{E8A60D9A-7560-4611-88D2-932E4793E919}" type="sibTrans" cxnId="{8CDA09B4-896D-4E76-94F8-4A129E856AC1}">
      <dgm:prSet/>
      <dgm:spPr/>
      <dgm:t>
        <a:bodyPr/>
        <a:lstStyle/>
        <a:p>
          <a:endParaRPr lang="en-US"/>
        </a:p>
      </dgm:t>
    </dgm:pt>
    <dgm:pt modelId="{A777444F-C4B2-48C5-85AE-1B4430CFD6A2}">
      <dgm:prSet/>
      <dgm:spPr>
        <a:xfrm rot="5400000">
          <a:off x="5016910" y="1283349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No transfer of funds from other City funds</a:t>
          </a:r>
        </a:p>
      </dgm:t>
    </dgm:pt>
    <dgm:pt modelId="{1384E881-28FB-4C1F-A4AE-776D70642F2E}" type="parTrans" cxnId="{F5461D61-41D3-42AA-A5E5-F1A4A971AFA5}">
      <dgm:prSet/>
      <dgm:spPr/>
      <dgm:t>
        <a:bodyPr/>
        <a:lstStyle/>
        <a:p>
          <a:endParaRPr lang="en-US"/>
        </a:p>
      </dgm:t>
    </dgm:pt>
    <dgm:pt modelId="{ECBA22BA-9963-44D2-A1D5-42BD4C5D160F}" type="sibTrans" cxnId="{F5461D61-41D3-42AA-A5E5-F1A4A971AFA5}">
      <dgm:prSet/>
      <dgm:spPr/>
      <dgm:t>
        <a:bodyPr/>
        <a:lstStyle/>
        <a:p>
          <a:endParaRPr lang="en-US"/>
        </a:p>
      </dgm:t>
    </dgm:pt>
    <dgm:pt modelId="{75412739-ABCD-44D2-AD03-29BF570968B2}">
      <dgm:prSet/>
      <dgm:spPr>
        <a:xfrm rot="5400000">
          <a:off x="5016910" y="1283349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Rates support each utility’s operations and capital</a:t>
          </a:r>
        </a:p>
      </dgm:t>
    </dgm:pt>
    <dgm:pt modelId="{A13A18C9-7874-4909-84C6-4803B4EBDB91}" type="parTrans" cxnId="{41C72357-68F4-4945-8E38-1326E99A6FA3}">
      <dgm:prSet/>
      <dgm:spPr/>
      <dgm:t>
        <a:bodyPr/>
        <a:lstStyle/>
        <a:p>
          <a:endParaRPr lang="en-US"/>
        </a:p>
      </dgm:t>
    </dgm:pt>
    <dgm:pt modelId="{97D42F9D-C6DC-43F0-9383-150AEA8DA591}" type="sibTrans" cxnId="{41C72357-68F4-4945-8E38-1326E99A6FA3}">
      <dgm:prSet/>
      <dgm:spPr/>
      <dgm:t>
        <a:bodyPr/>
        <a:lstStyle/>
        <a:p>
          <a:endParaRPr lang="en-US"/>
        </a:p>
      </dgm:t>
    </dgm:pt>
    <dgm:pt modelId="{081B856D-387A-44F9-A3E2-F6B7ECD02B87}">
      <dgm:prSet/>
      <dgm:spPr>
        <a:xfrm rot="5400000">
          <a:off x="5016910" y="2387969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Generally accepted method for municipal utilities</a:t>
          </a:r>
        </a:p>
      </dgm:t>
    </dgm:pt>
    <dgm:pt modelId="{872F88A9-BD6C-4363-80C4-347F69741F5A}" type="parTrans" cxnId="{82E8128E-A3F8-4B47-867E-9D8E6F077B25}">
      <dgm:prSet/>
      <dgm:spPr/>
      <dgm:t>
        <a:bodyPr/>
        <a:lstStyle/>
        <a:p>
          <a:endParaRPr lang="en-US"/>
        </a:p>
      </dgm:t>
    </dgm:pt>
    <dgm:pt modelId="{834D6A1C-8B03-4F56-A938-63297C936B71}" type="sibTrans" cxnId="{82E8128E-A3F8-4B47-867E-9D8E6F077B25}">
      <dgm:prSet/>
      <dgm:spPr/>
      <dgm:t>
        <a:bodyPr/>
        <a:lstStyle/>
        <a:p>
          <a:endParaRPr lang="en-US"/>
        </a:p>
      </dgm:t>
    </dgm:pt>
    <dgm:pt modelId="{07975C33-119E-4FD9-B30F-66BCEE8776ED}">
      <dgm:prSet custT="1"/>
      <dgm:spPr>
        <a:xfrm>
          <a:off x="0" y="1107026"/>
          <a:ext cx="2878791" cy="105201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2400" dirty="0">
              <a:solidFill>
                <a:srgbClr val="FFFFFF"/>
              </a:solidFill>
              <a:latin typeface="Calibri"/>
              <a:ea typeface="+mn-ea"/>
              <a:cs typeface="+mn-cs"/>
            </a:rPr>
            <a:t>Uses prudent financial planning criteria</a:t>
          </a:r>
        </a:p>
      </dgm:t>
    </dgm:pt>
    <dgm:pt modelId="{8C689914-4EC9-4F0C-95D4-E4DE5ADDF04E}" type="parTrans" cxnId="{B274A934-71CD-4939-B385-5A0C01D5C437}">
      <dgm:prSet/>
      <dgm:spPr/>
      <dgm:t>
        <a:bodyPr/>
        <a:lstStyle/>
        <a:p>
          <a:endParaRPr lang="en-US"/>
        </a:p>
      </dgm:t>
    </dgm:pt>
    <dgm:pt modelId="{C0EF690F-452D-499E-95BB-A07082B57064}" type="sibTrans" cxnId="{B274A934-71CD-4939-B385-5A0C01D5C437}">
      <dgm:prSet/>
      <dgm:spPr/>
      <dgm:t>
        <a:bodyPr/>
        <a:lstStyle/>
        <a:p>
          <a:endParaRPr lang="en-US"/>
        </a:p>
      </dgm:t>
    </dgm:pt>
    <dgm:pt modelId="{DE6B6764-2EE7-4A8C-8999-BBB663832D8C}">
      <dgm:prSet/>
      <dgm:spPr>
        <a:xfrm rot="5400000">
          <a:off x="5016910" y="-925890"/>
          <a:ext cx="841615" cy="5117852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Maintaining sufficient ending reserve balances</a:t>
          </a:r>
        </a:p>
      </dgm:t>
    </dgm:pt>
    <dgm:pt modelId="{7F02442A-0D3B-4BEC-B64B-0AA2712893AF}" type="parTrans" cxnId="{5A07085B-83CB-4A8D-80EB-1DDBF4D44F77}">
      <dgm:prSet/>
      <dgm:spPr/>
      <dgm:t>
        <a:bodyPr/>
        <a:lstStyle/>
        <a:p>
          <a:endParaRPr lang="en-US"/>
        </a:p>
      </dgm:t>
    </dgm:pt>
    <dgm:pt modelId="{C82DDF15-B845-4EF4-AD5A-A308D96F53F0}" type="sibTrans" cxnId="{5A07085B-83CB-4A8D-80EB-1DDBF4D44F77}">
      <dgm:prSet/>
      <dgm:spPr/>
      <dgm:t>
        <a:bodyPr/>
        <a:lstStyle/>
        <a:p>
          <a:endParaRPr lang="en-US"/>
        </a:p>
      </dgm:t>
    </dgm:pt>
    <dgm:pt modelId="{2BF0C2C6-2F64-47EE-A742-5EADC5168C82}">
      <dgm:prSet/>
      <dgm:spPr>
        <a:xfrm rot="5400000">
          <a:off x="5016910" y="-925890"/>
          <a:ext cx="841615" cy="5117852"/>
        </a:xfr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dirty="0">
              <a:solidFill>
                <a:srgbClr val="54585A"/>
              </a:solidFill>
              <a:latin typeface="Calibri"/>
              <a:ea typeface="+mn-ea"/>
              <a:cs typeface="+mn-cs"/>
            </a:rPr>
            <a:t>Attaining target debt service coverage (DSC) ratio</a:t>
          </a:r>
        </a:p>
      </dgm:t>
    </dgm:pt>
    <dgm:pt modelId="{3FF96D57-719E-41EF-BC88-F218C7C85EAB}" type="parTrans" cxnId="{6EDB54A3-88D5-4079-9D0B-0E9FB37F96F5}">
      <dgm:prSet/>
      <dgm:spPr/>
      <dgm:t>
        <a:bodyPr/>
        <a:lstStyle/>
        <a:p>
          <a:endParaRPr lang="en-US"/>
        </a:p>
      </dgm:t>
    </dgm:pt>
    <dgm:pt modelId="{971C3D52-1021-46D9-B3D5-A83331F897FE}" type="sibTrans" cxnId="{6EDB54A3-88D5-4079-9D0B-0E9FB37F96F5}">
      <dgm:prSet/>
      <dgm:spPr/>
      <dgm:t>
        <a:bodyPr/>
        <a:lstStyle/>
        <a:p>
          <a:endParaRPr lang="en-US"/>
        </a:p>
      </dgm:t>
    </dgm:pt>
    <dgm:pt modelId="{C4030AC1-30DA-413A-9F5A-3D2F9F19B869}" type="pres">
      <dgm:prSet presAssocID="{E6E692BC-F6BB-4DEC-BB25-BE87DF96472D}" presName="Name0" presStyleCnt="0">
        <dgm:presLayoutVars>
          <dgm:dir/>
          <dgm:animLvl val="lvl"/>
          <dgm:resizeHandles val="exact"/>
        </dgm:presLayoutVars>
      </dgm:prSet>
      <dgm:spPr/>
    </dgm:pt>
    <dgm:pt modelId="{03BCEA08-3B47-4CAF-B582-1D74AFDBFAF6}" type="pres">
      <dgm:prSet presAssocID="{35EE6A71-02DA-4FB5-8EF9-CA011FBF2795}" presName="linNode" presStyleCnt="0"/>
      <dgm:spPr/>
    </dgm:pt>
    <dgm:pt modelId="{714AEA1E-7B57-4212-BF04-A96A54BD1DA5}" type="pres">
      <dgm:prSet presAssocID="{35EE6A71-02DA-4FB5-8EF9-CA011FBF279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3229B869-E2ED-4BE6-BD12-E946BFBCA405}" type="pres">
      <dgm:prSet presAssocID="{35EE6A71-02DA-4FB5-8EF9-CA011FBF2795}" presName="descendantText" presStyleLbl="alignAccFollowNode1" presStyleIdx="0" presStyleCnt="5">
        <dgm:presLayoutVars>
          <dgm:bulletEnabled val="1"/>
        </dgm:presLayoutVars>
      </dgm:prSet>
      <dgm:spPr/>
    </dgm:pt>
    <dgm:pt modelId="{1CEF8A56-9A1C-43DA-A8A0-CBF19416A01B}" type="pres">
      <dgm:prSet presAssocID="{75C538B0-A8DE-4B89-B30A-E4757D1338E8}" presName="sp" presStyleCnt="0"/>
      <dgm:spPr/>
    </dgm:pt>
    <dgm:pt modelId="{12E8F9D7-6714-4546-9557-78BF6B2C4463}" type="pres">
      <dgm:prSet presAssocID="{07975C33-119E-4FD9-B30F-66BCEE8776ED}" presName="linNode" presStyleCnt="0"/>
      <dgm:spPr/>
    </dgm:pt>
    <dgm:pt modelId="{DD41797B-01C6-4233-807C-0029B6A19EEC}" type="pres">
      <dgm:prSet presAssocID="{07975C33-119E-4FD9-B30F-66BCEE8776ED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4D2E60C-4200-4934-8EF1-588AFEA7BFA5}" type="pres">
      <dgm:prSet presAssocID="{07975C33-119E-4FD9-B30F-66BCEE8776ED}" presName="descendantText" presStyleLbl="alignAccFollowNode1" presStyleIdx="1" presStyleCnt="5">
        <dgm:presLayoutVars>
          <dgm:bulletEnabled val="1"/>
        </dgm:presLayoutVars>
      </dgm:prSet>
      <dgm:spPr>
        <a:prstGeom prst="round2SameRect">
          <a:avLst/>
        </a:prstGeom>
      </dgm:spPr>
    </dgm:pt>
    <dgm:pt modelId="{12C6D868-50A2-4844-82A8-1814F0099D9B}" type="pres">
      <dgm:prSet presAssocID="{C0EF690F-452D-499E-95BB-A07082B57064}" presName="sp" presStyleCnt="0"/>
      <dgm:spPr/>
    </dgm:pt>
    <dgm:pt modelId="{0EA58206-9710-4F2B-A043-7DAE284CE282}" type="pres">
      <dgm:prSet presAssocID="{8DB55501-6E8F-40AB-9512-21EBEE446A8C}" presName="linNode" presStyleCnt="0"/>
      <dgm:spPr/>
    </dgm:pt>
    <dgm:pt modelId="{E74324EF-E3B7-41FE-B19F-EBBC8AC52D92}" type="pres">
      <dgm:prSet presAssocID="{8DB55501-6E8F-40AB-9512-21EBEE446A8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346A98D6-999D-4526-A58C-7F081008F731}" type="pres">
      <dgm:prSet presAssocID="{8DB55501-6E8F-40AB-9512-21EBEE446A8C}" presName="descendantText" presStyleLbl="alignAccFollowNode1" presStyleIdx="2" presStyleCnt="5">
        <dgm:presLayoutVars>
          <dgm:bulletEnabled val="1"/>
        </dgm:presLayoutVars>
      </dgm:prSet>
      <dgm:spPr/>
    </dgm:pt>
    <dgm:pt modelId="{B2C5C8FB-B6D6-4534-8E1D-81B1690B9EE2}" type="pres">
      <dgm:prSet presAssocID="{3AE7B33D-91E1-4A76-8FED-90EA80785D62}" presName="sp" presStyleCnt="0"/>
      <dgm:spPr/>
    </dgm:pt>
    <dgm:pt modelId="{29253232-2DFA-4A5B-A546-08D8AAEE7901}" type="pres">
      <dgm:prSet presAssocID="{7157EDE1-26CC-4F91-AB36-B168A6B059BE}" presName="linNode" presStyleCnt="0"/>
      <dgm:spPr/>
    </dgm:pt>
    <dgm:pt modelId="{C8E533EF-BB27-4746-88AD-32864BE1FD68}" type="pres">
      <dgm:prSet presAssocID="{7157EDE1-26CC-4F91-AB36-B168A6B059B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3FFBC1B-38F7-4915-BBA8-F09C55BD6534}" type="pres">
      <dgm:prSet presAssocID="{7157EDE1-26CC-4F91-AB36-B168A6B059BE}" presName="descendantText" presStyleLbl="alignAccFollowNode1" presStyleIdx="3" presStyleCnt="5">
        <dgm:presLayoutVars>
          <dgm:bulletEnabled val="1"/>
        </dgm:presLayoutVars>
      </dgm:prSet>
      <dgm:spPr/>
    </dgm:pt>
    <dgm:pt modelId="{C2E4E597-5282-4C53-AABB-A26DF97D51F2}" type="pres">
      <dgm:prSet presAssocID="{03976672-1356-4E18-A81E-DF0EA0DE3CF2}" presName="sp" presStyleCnt="0"/>
      <dgm:spPr/>
    </dgm:pt>
    <dgm:pt modelId="{A449F9AB-3B0D-409A-BACE-B74E02C2D765}" type="pres">
      <dgm:prSet presAssocID="{752D3873-9891-48AE-8D80-96F94C4B6C81}" presName="linNode" presStyleCnt="0"/>
      <dgm:spPr/>
    </dgm:pt>
    <dgm:pt modelId="{6B8A6BDB-FA23-4482-8559-DC206BBE4355}" type="pres">
      <dgm:prSet presAssocID="{752D3873-9891-48AE-8D80-96F94C4B6C8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C2D07EA-49C3-497D-A5EB-B93CCB67A6D9}" type="pres">
      <dgm:prSet presAssocID="{752D3873-9891-48AE-8D80-96F94C4B6C8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1941706-9EED-491B-9961-62EADF2109A8}" type="presOf" srcId="{752D3873-9891-48AE-8D80-96F94C4B6C81}" destId="{6B8A6BDB-FA23-4482-8559-DC206BBE4355}" srcOrd="0" destOrd="0" presId="urn:microsoft.com/office/officeart/2005/8/layout/vList5"/>
    <dgm:cxn modelId="{C58AC226-2FE5-4535-8E53-FF3913CF73BC}" srcId="{8DB55501-6E8F-40AB-9512-21EBEE446A8C}" destId="{7DA05A8E-59A9-4BCA-BFFA-E855416F618D}" srcOrd="0" destOrd="0" parTransId="{28E5574E-2039-4183-AB3C-891568D27465}" sibTransId="{782EE0EF-6B9B-4144-B2B6-90D61168BDE5}"/>
    <dgm:cxn modelId="{10073A27-BFB5-4B7F-9C2A-B05A419C4028}" type="presOf" srcId="{7DA05A8E-59A9-4BCA-BFFA-E855416F618D}" destId="{346A98D6-999D-4526-A58C-7F081008F731}" srcOrd="0" destOrd="0" presId="urn:microsoft.com/office/officeart/2005/8/layout/vList5"/>
    <dgm:cxn modelId="{B274A934-71CD-4939-B385-5A0C01D5C437}" srcId="{E6E692BC-F6BB-4DEC-BB25-BE87DF96472D}" destId="{07975C33-119E-4FD9-B30F-66BCEE8776ED}" srcOrd="1" destOrd="0" parTransId="{8C689914-4EC9-4F0C-95D4-E4DE5ADDF04E}" sibTransId="{C0EF690F-452D-499E-95BB-A07082B57064}"/>
    <dgm:cxn modelId="{750AD436-2230-4EC3-B085-F670DBFD1D62}" type="presOf" srcId="{0E3BC410-A738-4023-A1F7-6AFCE2A099B5}" destId="{3229B869-E2ED-4BE6-BD12-E946BFBCA405}" srcOrd="0" destOrd="0" presId="urn:microsoft.com/office/officeart/2005/8/layout/vList5"/>
    <dgm:cxn modelId="{5A07085B-83CB-4A8D-80EB-1DDBF4D44F77}" srcId="{07975C33-119E-4FD9-B30F-66BCEE8776ED}" destId="{DE6B6764-2EE7-4A8C-8999-BBB663832D8C}" srcOrd="0" destOrd="0" parTransId="{7F02442A-0D3B-4BEC-B64B-0AA2712893AF}" sibTransId="{C82DDF15-B845-4EF4-AD5A-A308D96F53F0}"/>
    <dgm:cxn modelId="{17626E5B-ABFB-46F2-9BB1-868C6F3507B2}" srcId="{E6E692BC-F6BB-4DEC-BB25-BE87DF96472D}" destId="{7157EDE1-26CC-4F91-AB36-B168A6B059BE}" srcOrd="3" destOrd="0" parTransId="{5731BFF0-21D4-4507-B39F-EC1933F48889}" sibTransId="{03976672-1356-4E18-A81E-DF0EA0DE3CF2}"/>
    <dgm:cxn modelId="{59D9F45D-D904-4BA1-BD65-3E09B08294E0}" type="presOf" srcId="{081B856D-387A-44F9-A3E2-F6B7ECD02B87}" destId="{CC2D07EA-49C3-497D-A5EB-B93CCB67A6D9}" srcOrd="0" destOrd="0" presId="urn:microsoft.com/office/officeart/2005/8/layout/vList5"/>
    <dgm:cxn modelId="{BFF87060-CB1F-4D89-A428-B0C72658B8F9}" type="presOf" srcId="{07975C33-119E-4FD9-B30F-66BCEE8776ED}" destId="{DD41797B-01C6-4233-807C-0029B6A19EEC}" srcOrd="0" destOrd="0" presId="urn:microsoft.com/office/officeart/2005/8/layout/vList5"/>
    <dgm:cxn modelId="{F5461D61-41D3-42AA-A5E5-F1A4A971AFA5}" srcId="{7157EDE1-26CC-4F91-AB36-B168A6B059BE}" destId="{A777444F-C4B2-48C5-85AE-1B4430CFD6A2}" srcOrd="0" destOrd="0" parTransId="{1384E881-28FB-4C1F-A4AE-776D70642F2E}" sibTransId="{ECBA22BA-9963-44D2-A1D5-42BD4C5D160F}"/>
    <dgm:cxn modelId="{38B5EB64-CE65-4A7F-A683-E3B4EB515A05}" type="presOf" srcId="{DE6B6764-2EE7-4A8C-8999-BBB663832D8C}" destId="{F4D2E60C-4200-4934-8EF1-588AFEA7BFA5}" srcOrd="0" destOrd="0" presId="urn:microsoft.com/office/officeart/2005/8/layout/vList5"/>
    <dgm:cxn modelId="{2872E166-EF95-404B-AE45-222450782036}" srcId="{E6E692BC-F6BB-4DEC-BB25-BE87DF96472D}" destId="{8DB55501-6E8F-40AB-9512-21EBEE446A8C}" srcOrd="2" destOrd="0" parTransId="{6ACA6B5D-270D-4AF8-BFDD-0BB53287FADA}" sibTransId="{3AE7B33D-91E1-4A76-8FED-90EA80785D62}"/>
    <dgm:cxn modelId="{BD3F3C6B-E04F-47E9-9031-3152321D7DE1}" type="presOf" srcId="{75412739-ABCD-44D2-AD03-29BF570968B2}" destId="{B3FFBC1B-38F7-4915-BBA8-F09C55BD6534}" srcOrd="0" destOrd="1" presId="urn:microsoft.com/office/officeart/2005/8/layout/vList5"/>
    <dgm:cxn modelId="{42383B4F-F473-4A1D-A6D6-28AF38EA1A54}" type="presOf" srcId="{A777444F-C4B2-48C5-85AE-1B4430CFD6A2}" destId="{B3FFBC1B-38F7-4915-BBA8-F09C55BD6534}" srcOrd="0" destOrd="0" presId="urn:microsoft.com/office/officeart/2005/8/layout/vList5"/>
    <dgm:cxn modelId="{2F70F474-7A28-450B-9852-EEB15145BA2C}" srcId="{35EE6A71-02DA-4FB5-8EF9-CA011FBF2795}" destId="{0E3BC410-A738-4023-A1F7-6AFCE2A099B5}" srcOrd="0" destOrd="0" parTransId="{E75FCF34-BAE1-4AB3-A189-64FF67C860FD}" sibTransId="{C6B01FE0-A227-428E-A8E5-EDBDC853FF25}"/>
    <dgm:cxn modelId="{6FCE8475-3E05-48FF-AD7F-07998CF7DDA5}" type="presOf" srcId="{E6E692BC-F6BB-4DEC-BB25-BE87DF96472D}" destId="{C4030AC1-30DA-413A-9F5A-3D2F9F19B869}" srcOrd="0" destOrd="0" presId="urn:microsoft.com/office/officeart/2005/8/layout/vList5"/>
    <dgm:cxn modelId="{41C72357-68F4-4945-8E38-1326E99A6FA3}" srcId="{7157EDE1-26CC-4F91-AB36-B168A6B059BE}" destId="{75412739-ABCD-44D2-AD03-29BF570968B2}" srcOrd="1" destOrd="0" parTransId="{A13A18C9-7874-4909-84C6-4803B4EBDB91}" sibTransId="{97D42F9D-C6DC-43F0-9383-150AEA8DA591}"/>
    <dgm:cxn modelId="{65302C7C-96D4-4B57-ADFF-36F05D6FB6A2}" type="presOf" srcId="{2BF0C2C6-2F64-47EE-A742-5EADC5168C82}" destId="{F4D2E60C-4200-4934-8EF1-588AFEA7BFA5}" srcOrd="0" destOrd="1" presId="urn:microsoft.com/office/officeart/2005/8/layout/vList5"/>
    <dgm:cxn modelId="{E272DE81-7752-4661-A9C7-F832DF057973}" type="presOf" srcId="{7157EDE1-26CC-4F91-AB36-B168A6B059BE}" destId="{C8E533EF-BB27-4746-88AD-32864BE1FD68}" srcOrd="0" destOrd="0" presId="urn:microsoft.com/office/officeart/2005/8/layout/vList5"/>
    <dgm:cxn modelId="{82E8128E-A3F8-4B47-867E-9D8E6F077B25}" srcId="{752D3873-9891-48AE-8D80-96F94C4B6C81}" destId="{081B856D-387A-44F9-A3E2-F6B7ECD02B87}" srcOrd="0" destOrd="0" parTransId="{872F88A9-BD6C-4363-80C4-347F69741F5A}" sibTransId="{834D6A1C-8B03-4F56-A938-63297C936B71}"/>
    <dgm:cxn modelId="{29C94B93-A429-4EC1-8B60-5261699BBEA9}" type="presOf" srcId="{8DB55501-6E8F-40AB-9512-21EBEE446A8C}" destId="{E74324EF-E3B7-41FE-B19F-EBBC8AC52D92}" srcOrd="0" destOrd="0" presId="urn:microsoft.com/office/officeart/2005/8/layout/vList5"/>
    <dgm:cxn modelId="{6EDB54A3-88D5-4079-9D0B-0E9FB37F96F5}" srcId="{07975C33-119E-4FD9-B30F-66BCEE8776ED}" destId="{2BF0C2C6-2F64-47EE-A742-5EADC5168C82}" srcOrd="1" destOrd="0" parTransId="{3FF96D57-719E-41EF-BC88-F218C7C85EAB}" sibTransId="{971C3D52-1021-46D9-B3D5-A83331F897FE}"/>
    <dgm:cxn modelId="{779789A4-CCEF-46F5-BF1D-3B9EA84B9C27}" srcId="{E6E692BC-F6BB-4DEC-BB25-BE87DF96472D}" destId="{35EE6A71-02DA-4FB5-8EF9-CA011FBF2795}" srcOrd="0" destOrd="0" parTransId="{23061F9A-1025-4766-BFBE-E243C1EFD968}" sibTransId="{75C538B0-A8DE-4B89-B30A-E4757D1338E8}"/>
    <dgm:cxn modelId="{8CDA09B4-896D-4E76-94F8-4A129E856AC1}" srcId="{E6E692BC-F6BB-4DEC-BB25-BE87DF96472D}" destId="{752D3873-9891-48AE-8D80-96F94C4B6C81}" srcOrd="4" destOrd="0" parTransId="{D456DBCD-BF18-4800-A3E9-38CDF8E4FD6C}" sibTransId="{E8A60D9A-7560-4611-88D2-932E4793E919}"/>
    <dgm:cxn modelId="{547CF6F5-51CC-4753-A95B-158F3AAAFD87}" type="presOf" srcId="{35EE6A71-02DA-4FB5-8EF9-CA011FBF2795}" destId="{714AEA1E-7B57-4212-BF04-A96A54BD1DA5}" srcOrd="0" destOrd="0" presId="urn:microsoft.com/office/officeart/2005/8/layout/vList5"/>
    <dgm:cxn modelId="{115B86C8-474C-412C-BBC2-B2516259B07A}" type="presParOf" srcId="{C4030AC1-30DA-413A-9F5A-3D2F9F19B869}" destId="{03BCEA08-3B47-4CAF-B582-1D74AFDBFAF6}" srcOrd="0" destOrd="0" presId="urn:microsoft.com/office/officeart/2005/8/layout/vList5"/>
    <dgm:cxn modelId="{041CF427-F9C4-433E-B158-42ECDFD862DA}" type="presParOf" srcId="{03BCEA08-3B47-4CAF-B582-1D74AFDBFAF6}" destId="{714AEA1E-7B57-4212-BF04-A96A54BD1DA5}" srcOrd="0" destOrd="0" presId="urn:microsoft.com/office/officeart/2005/8/layout/vList5"/>
    <dgm:cxn modelId="{8E4C132A-F0C1-4C63-AC9A-90CF15B58C09}" type="presParOf" srcId="{03BCEA08-3B47-4CAF-B582-1D74AFDBFAF6}" destId="{3229B869-E2ED-4BE6-BD12-E946BFBCA405}" srcOrd="1" destOrd="0" presId="urn:microsoft.com/office/officeart/2005/8/layout/vList5"/>
    <dgm:cxn modelId="{9007FF7D-0FB9-4F28-9562-DF7E2C80BB5A}" type="presParOf" srcId="{C4030AC1-30DA-413A-9F5A-3D2F9F19B869}" destId="{1CEF8A56-9A1C-43DA-A8A0-CBF19416A01B}" srcOrd="1" destOrd="0" presId="urn:microsoft.com/office/officeart/2005/8/layout/vList5"/>
    <dgm:cxn modelId="{5898DE19-FC94-4B1D-BBB3-293FB43A5384}" type="presParOf" srcId="{C4030AC1-30DA-413A-9F5A-3D2F9F19B869}" destId="{12E8F9D7-6714-4546-9557-78BF6B2C4463}" srcOrd="2" destOrd="0" presId="urn:microsoft.com/office/officeart/2005/8/layout/vList5"/>
    <dgm:cxn modelId="{C1745517-9AA4-4B94-A4BD-8EF0EEE1D42D}" type="presParOf" srcId="{12E8F9D7-6714-4546-9557-78BF6B2C4463}" destId="{DD41797B-01C6-4233-807C-0029B6A19EEC}" srcOrd="0" destOrd="0" presId="urn:microsoft.com/office/officeart/2005/8/layout/vList5"/>
    <dgm:cxn modelId="{25E4D13C-E63E-4C8A-B459-241C06D1D723}" type="presParOf" srcId="{12E8F9D7-6714-4546-9557-78BF6B2C4463}" destId="{F4D2E60C-4200-4934-8EF1-588AFEA7BFA5}" srcOrd="1" destOrd="0" presId="urn:microsoft.com/office/officeart/2005/8/layout/vList5"/>
    <dgm:cxn modelId="{7EC03EDD-0C8D-4E9E-BD23-6D23E40EBBAC}" type="presParOf" srcId="{C4030AC1-30DA-413A-9F5A-3D2F9F19B869}" destId="{12C6D868-50A2-4844-82A8-1814F0099D9B}" srcOrd="3" destOrd="0" presId="urn:microsoft.com/office/officeart/2005/8/layout/vList5"/>
    <dgm:cxn modelId="{17FB689D-37B5-4129-963F-E75F30074B39}" type="presParOf" srcId="{C4030AC1-30DA-413A-9F5A-3D2F9F19B869}" destId="{0EA58206-9710-4F2B-A043-7DAE284CE282}" srcOrd="4" destOrd="0" presId="urn:microsoft.com/office/officeart/2005/8/layout/vList5"/>
    <dgm:cxn modelId="{69D72528-B22B-4DE1-A2BC-F075F9FF8C38}" type="presParOf" srcId="{0EA58206-9710-4F2B-A043-7DAE284CE282}" destId="{E74324EF-E3B7-41FE-B19F-EBBC8AC52D92}" srcOrd="0" destOrd="0" presId="urn:microsoft.com/office/officeart/2005/8/layout/vList5"/>
    <dgm:cxn modelId="{36EBAC4C-499B-45C3-8789-BDDCBB0C779B}" type="presParOf" srcId="{0EA58206-9710-4F2B-A043-7DAE284CE282}" destId="{346A98D6-999D-4526-A58C-7F081008F731}" srcOrd="1" destOrd="0" presId="urn:microsoft.com/office/officeart/2005/8/layout/vList5"/>
    <dgm:cxn modelId="{4A15B05B-E2B2-4267-94A7-08C1A416712C}" type="presParOf" srcId="{C4030AC1-30DA-413A-9F5A-3D2F9F19B869}" destId="{B2C5C8FB-B6D6-4534-8E1D-81B1690B9EE2}" srcOrd="5" destOrd="0" presId="urn:microsoft.com/office/officeart/2005/8/layout/vList5"/>
    <dgm:cxn modelId="{F8E267BB-12F9-41C5-BA81-6155CF5D4CBB}" type="presParOf" srcId="{C4030AC1-30DA-413A-9F5A-3D2F9F19B869}" destId="{29253232-2DFA-4A5B-A546-08D8AAEE7901}" srcOrd="6" destOrd="0" presId="urn:microsoft.com/office/officeart/2005/8/layout/vList5"/>
    <dgm:cxn modelId="{077AA3F3-6620-4C5E-949B-6F908B520219}" type="presParOf" srcId="{29253232-2DFA-4A5B-A546-08D8AAEE7901}" destId="{C8E533EF-BB27-4746-88AD-32864BE1FD68}" srcOrd="0" destOrd="0" presId="urn:microsoft.com/office/officeart/2005/8/layout/vList5"/>
    <dgm:cxn modelId="{288B1162-DF6F-4CE5-A320-AE941FE48C0F}" type="presParOf" srcId="{29253232-2DFA-4A5B-A546-08D8AAEE7901}" destId="{B3FFBC1B-38F7-4915-BBA8-F09C55BD6534}" srcOrd="1" destOrd="0" presId="urn:microsoft.com/office/officeart/2005/8/layout/vList5"/>
    <dgm:cxn modelId="{36FD548C-696D-41B6-B823-AEA41A2CDC38}" type="presParOf" srcId="{C4030AC1-30DA-413A-9F5A-3D2F9F19B869}" destId="{C2E4E597-5282-4C53-AABB-A26DF97D51F2}" srcOrd="7" destOrd="0" presId="urn:microsoft.com/office/officeart/2005/8/layout/vList5"/>
    <dgm:cxn modelId="{9129462C-A725-4DF8-9424-1EEFFBF9F37B}" type="presParOf" srcId="{C4030AC1-30DA-413A-9F5A-3D2F9F19B869}" destId="{A449F9AB-3B0D-409A-BACE-B74E02C2D765}" srcOrd="8" destOrd="0" presId="urn:microsoft.com/office/officeart/2005/8/layout/vList5"/>
    <dgm:cxn modelId="{4CC18036-7455-4628-89AD-496AA46027E9}" type="presParOf" srcId="{A449F9AB-3B0D-409A-BACE-B74E02C2D765}" destId="{6B8A6BDB-FA23-4482-8559-DC206BBE4355}" srcOrd="0" destOrd="0" presId="urn:microsoft.com/office/officeart/2005/8/layout/vList5"/>
    <dgm:cxn modelId="{9C8E6E7D-335C-4DD3-9B4D-8A10DA11605D}" type="presParOf" srcId="{A449F9AB-3B0D-409A-BACE-B74E02C2D765}" destId="{CC2D07EA-49C3-497D-A5EB-B93CCB67A6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C6D75-ED12-4D1A-99E3-779B497518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A244D2-3493-4822-BECD-169A6120C453}">
      <dgm:prSet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b="1" dirty="0">
              <a:solidFill>
                <a:schemeClr val="bg2"/>
              </a:solidFill>
              <a:latin typeface="Calibri" panose="020F0502020204030204" pitchFamily="34" charset="0"/>
            </a:rPr>
            <a:t>What is cost of service?</a:t>
          </a:r>
        </a:p>
      </dgm:t>
    </dgm:pt>
    <dgm:pt modelId="{EAC7135A-40A9-47B7-84D0-539CB93EC6DD}" type="parTrans" cxnId="{445EFE01-4867-4539-9CE8-CB250A14C66C}">
      <dgm:prSet/>
      <dgm:spPr/>
      <dgm:t>
        <a:bodyPr/>
        <a:lstStyle/>
        <a:p>
          <a:endParaRPr lang="en-US"/>
        </a:p>
      </dgm:t>
    </dgm:pt>
    <dgm:pt modelId="{46DD2324-6245-49FD-B442-DC1DE2707F08}" type="sibTrans" cxnId="{445EFE01-4867-4539-9CE8-CB250A14C66C}">
      <dgm:prSet/>
      <dgm:spPr/>
      <dgm:t>
        <a:bodyPr/>
        <a:lstStyle/>
        <a:p>
          <a:endParaRPr lang="en-US"/>
        </a:p>
      </dgm:t>
    </dgm:pt>
    <dgm:pt modelId="{DAEA8FB5-8A02-4F20-8575-D5D475E06A72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Analysis to proportionally distribute the revenue requirement to the customer classes of service</a:t>
          </a:r>
        </a:p>
      </dgm:t>
    </dgm:pt>
    <dgm:pt modelId="{9C5BE68E-6FC8-4BE8-9545-1663F897D5EF}" type="parTrans" cxnId="{F058E426-3D93-4439-8D1B-4E1A6E67EA63}">
      <dgm:prSet/>
      <dgm:spPr/>
      <dgm:t>
        <a:bodyPr/>
        <a:lstStyle/>
        <a:p>
          <a:endParaRPr lang="en-US"/>
        </a:p>
      </dgm:t>
    </dgm:pt>
    <dgm:pt modelId="{CAC8B3A9-5ACE-4492-ADEB-226FD76693EF}" type="sibTrans" cxnId="{F058E426-3D93-4439-8D1B-4E1A6E67EA63}">
      <dgm:prSet/>
      <dgm:spPr/>
      <dgm:t>
        <a:bodyPr/>
        <a:lstStyle/>
        <a:p>
          <a:endParaRPr lang="en-US"/>
        </a:p>
      </dgm:t>
    </dgm:pt>
    <dgm:pt modelId="{1FDEDE61-09B4-4EC5-8559-AA3B81DA0917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r>
            <a:rPr lang="en-US" b="1" dirty="0">
              <a:solidFill>
                <a:schemeClr val="bg2"/>
              </a:solidFill>
              <a:latin typeface="Calibri" panose="020F0502020204030204" pitchFamily="34" charset="0"/>
            </a:rPr>
            <a:t>Why cost of service</a:t>
          </a:r>
        </a:p>
      </dgm:t>
    </dgm:pt>
    <dgm:pt modelId="{DEF06E68-D50E-4EF4-A365-13ACDCBA8FC0}" type="parTrans" cxnId="{3A53BEB3-6BE2-469A-9651-7F1F84018A4A}">
      <dgm:prSet/>
      <dgm:spPr/>
      <dgm:t>
        <a:bodyPr/>
        <a:lstStyle/>
        <a:p>
          <a:endParaRPr lang="en-US"/>
        </a:p>
      </dgm:t>
    </dgm:pt>
    <dgm:pt modelId="{01D46920-00BB-4F8B-B01F-B4AC3CB0EDF6}" type="sibTrans" cxnId="{3A53BEB3-6BE2-469A-9651-7F1F84018A4A}">
      <dgm:prSet/>
      <dgm:spPr/>
      <dgm:t>
        <a:bodyPr/>
        <a:lstStyle/>
        <a:p>
          <a:endParaRPr lang="en-US"/>
        </a:p>
      </dgm:t>
    </dgm:pt>
    <dgm:pt modelId="{EF63D24C-74E9-49AD-9F54-32BA3BEA5B85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Avoids interclass subsidies</a:t>
          </a:r>
        </a:p>
      </dgm:t>
    </dgm:pt>
    <dgm:pt modelId="{E4416ADA-046F-470F-A4FB-868E31E5D3B8}" type="parTrans" cxnId="{CB020742-FB02-4F3A-A41C-7ABA544F3ADC}">
      <dgm:prSet/>
      <dgm:spPr/>
      <dgm:t>
        <a:bodyPr/>
        <a:lstStyle/>
        <a:p>
          <a:endParaRPr lang="en-US"/>
        </a:p>
      </dgm:t>
    </dgm:pt>
    <dgm:pt modelId="{E9F849A8-8891-4597-99A0-ABE9A4CBBEB1}" type="sibTrans" cxnId="{CB020742-FB02-4F3A-A41C-7ABA544F3ADC}">
      <dgm:prSet/>
      <dgm:spPr/>
      <dgm:t>
        <a:bodyPr/>
        <a:lstStyle/>
        <a:p>
          <a:endParaRPr lang="en-US"/>
        </a:p>
      </dgm:t>
    </dgm:pt>
    <dgm:pt modelId="{733A2286-9EE8-42B2-90D9-4CC445BC2398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Revenues reflect costs</a:t>
          </a:r>
        </a:p>
      </dgm:t>
    </dgm:pt>
    <dgm:pt modelId="{95FAE73C-131E-480C-8F5D-113F4E36511A}" type="parTrans" cxnId="{4FB4E943-3124-470A-8DE7-3E7CCFF294DF}">
      <dgm:prSet/>
      <dgm:spPr/>
      <dgm:t>
        <a:bodyPr/>
        <a:lstStyle/>
        <a:p>
          <a:endParaRPr lang="en-US"/>
        </a:p>
      </dgm:t>
    </dgm:pt>
    <dgm:pt modelId="{092FF4F0-C27B-41D9-8077-0B881202FC5D}" type="sibTrans" cxnId="{4FB4E943-3124-470A-8DE7-3E7CCFF294DF}">
      <dgm:prSet/>
      <dgm:spPr/>
      <dgm:t>
        <a:bodyPr/>
        <a:lstStyle/>
        <a:p>
          <a:endParaRPr lang="en-US"/>
        </a:p>
      </dgm:t>
    </dgm:pt>
    <dgm:pt modelId="{34106C0A-79F4-4ABD-8D59-9EA277F0EBC9}">
      <dgm:prSet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en-US" b="1" dirty="0">
              <a:solidFill>
                <a:schemeClr val="bg2"/>
              </a:solidFill>
              <a:latin typeface="Calibri" panose="020F0502020204030204" pitchFamily="34" charset="0"/>
            </a:rPr>
            <a:t>Objectives of Cost of Service</a:t>
          </a:r>
        </a:p>
      </dgm:t>
    </dgm:pt>
    <dgm:pt modelId="{7EA3858E-67B1-4B83-AC82-7473DFA1DE13}" type="parTrans" cxnId="{BCA99D38-5267-4878-87FE-636089EA9CF8}">
      <dgm:prSet/>
      <dgm:spPr/>
      <dgm:t>
        <a:bodyPr/>
        <a:lstStyle/>
        <a:p>
          <a:endParaRPr lang="en-US"/>
        </a:p>
      </dgm:t>
    </dgm:pt>
    <dgm:pt modelId="{E1232019-8A18-4956-97B7-B927D7C84C91}" type="sibTrans" cxnId="{BCA99D38-5267-4878-87FE-636089EA9CF8}">
      <dgm:prSet/>
      <dgm:spPr/>
      <dgm:t>
        <a:bodyPr/>
        <a:lstStyle/>
        <a:p>
          <a:endParaRPr lang="en-US"/>
        </a:p>
      </dgm:t>
    </dgm:pt>
    <dgm:pt modelId="{A8F05DDC-01AB-4A40-A328-6B3D59398C4D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Determine if subsidies exist</a:t>
          </a:r>
        </a:p>
      </dgm:t>
    </dgm:pt>
    <dgm:pt modelId="{AEFE7BD9-CE77-4D62-BD92-E2E8F503CB31}" type="parTrans" cxnId="{BA4FB9E3-C546-4C11-96AA-D8F3C9629FB9}">
      <dgm:prSet/>
      <dgm:spPr/>
      <dgm:t>
        <a:bodyPr/>
        <a:lstStyle/>
        <a:p>
          <a:endParaRPr lang="en-US"/>
        </a:p>
      </dgm:t>
    </dgm:pt>
    <dgm:pt modelId="{43C72DA4-E09A-4EF0-B7AB-D7AFE93FC772}" type="sibTrans" cxnId="{BA4FB9E3-C546-4C11-96AA-D8F3C9629FB9}">
      <dgm:prSet/>
      <dgm:spPr/>
      <dgm:t>
        <a:bodyPr/>
        <a:lstStyle/>
        <a:p>
          <a:endParaRPr lang="en-US"/>
        </a:p>
      </dgm:t>
    </dgm:pt>
    <dgm:pt modelId="{38282BC2-A4FD-4CCA-B454-E72E89F811B4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Develop average unit costs</a:t>
          </a:r>
        </a:p>
      </dgm:t>
    </dgm:pt>
    <dgm:pt modelId="{1FD75924-530C-4956-9AD3-67BC077409AA}" type="parTrans" cxnId="{030F94D6-2352-48F5-880B-CAB94B60D947}">
      <dgm:prSet/>
      <dgm:spPr/>
      <dgm:t>
        <a:bodyPr/>
        <a:lstStyle/>
        <a:p>
          <a:endParaRPr lang="en-US"/>
        </a:p>
      </dgm:t>
    </dgm:pt>
    <dgm:pt modelId="{9B5D2638-4DDB-4514-9AA3-898F05FC00A6}" type="sibTrans" cxnId="{030F94D6-2352-48F5-880B-CAB94B60D947}">
      <dgm:prSet/>
      <dgm:spPr/>
      <dgm:t>
        <a:bodyPr/>
        <a:lstStyle/>
        <a:p>
          <a:endParaRPr lang="en-US"/>
        </a:p>
      </dgm:t>
    </dgm:pt>
    <dgm:pt modelId="{EF07EADC-A3A7-4C24-83BB-A58E3D943157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  <a:latin typeface="Calibri" panose="020F0502020204030204" pitchFamily="34" charset="0"/>
            </a:rPr>
            <a:t>Meet the proportionality requirements of Proposition 218</a:t>
          </a:r>
        </a:p>
      </dgm:t>
    </dgm:pt>
    <dgm:pt modelId="{BF6749D3-486E-4125-A863-9C54543FCA40}" type="parTrans" cxnId="{9F77074B-2CDA-4192-8E3A-F7DC3D5E266A}">
      <dgm:prSet/>
      <dgm:spPr/>
      <dgm:t>
        <a:bodyPr/>
        <a:lstStyle/>
        <a:p>
          <a:endParaRPr lang="en-US"/>
        </a:p>
      </dgm:t>
    </dgm:pt>
    <dgm:pt modelId="{760CCB2E-F76F-4C52-AC4E-4523F7FA7CEE}" type="sibTrans" cxnId="{9F77074B-2CDA-4192-8E3A-F7DC3D5E266A}">
      <dgm:prSet/>
      <dgm:spPr/>
      <dgm:t>
        <a:bodyPr/>
        <a:lstStyle/>
        <a:p>
          <a:endParaRPr lang="en-US"/>
        </a:p>
      </dgm:t>
    </dgm:pt>
    <dgm:pt modelId="{B5C25F90-517D-43C5-B363-789699128C0A}" type="pres">
      <dgm:prSet presAssocID="{227C6D75-ED12-4D1A-99E3-779B497518AE}" presName="linear" presStyleCnt="0">
        <dgm:presLayoutVars>
          <dgm:animLvl val="lvl"/>
          <dgm:resizeHandles val="exact"/>
        </dgm:presLayoutVars>
      </dgm:prSet>
      <dgm:spPr/>
    </dgm:pt>
    <dgm:pt modelId="{68F1AD53-FFAF-4EFA-B575-7028A354DCAC}" type="pres">
      <dgm:prSet presAssocID="{B7A244D2-3493-4822-BECD-169A6120C4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95989F-83F9-44B2-8B5F-E39C08D28095}" type="pres">
      <dgm:prSet presAssocID="{B7A244D2-3493-4822-BECD-169A6120C453}" presName="childText" presStyleLbl="revTx" presStyleIdx="0" presStyleCnt="3">
        <dgm:presLayoutVars>
          <dgm:bulletEnabled val="1"/>
        </dgm:presLayoutVars>
      </dgm:prSet>
      <dgm:spPr/>
    </dgm:pt>
    <dgm:pt modelId="{51FE49C8-1F6C-4C5D-B5D5-143D2EAE81EA}" type="pres">
      <dgm:prSet presAssocID="{1FDEDE61-09B4-4EC5-8559-AA3B81DA09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AD1EBC7-1BF8-49F6-99A3-21876FED2515}" type="pres">
      <dgm:prSet presAssocID="{1FDEDE61-09B4-4EC5-8559-AA3B81DA0917}" presName="childText" presStyleLbl="revTx" presStyleIdx="1" presStyleCnt="3">
        <dgm:presLayoutVars>
          <dgm:bulletEnabled val="1"/>
        </dgm:presLayoutVars>
      </dgm:prSet>
      <dgm:spPr/>
    </dgm:pt>
    <dgm:pt modelId="{5B122311-1F3C-4A79-8802-D4A072F75EC8}" type="pres">
      <dgm:prSet presAssocID="{34106C0A-79F4-4ABD-8D59-9EA277F0EBC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602E58-9CE1-4FA9-9B76-B056E37DF375}" type="pres">
      <dgm:prSet presAssocID="{34106C0A-79F4-4ABD-8D59-9EA277F0EBC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45EFE01-4867-4539-9CE8-CB250A14C66C}" srcId="{227C6D75-ED12-4D1A-99E3-779B497518AE}" destId="{B7A244D2-3493-4822-BECD-169A6120C453}" srcOrd="0" destOrd="0" parTransId="{EAC7135A-40A9-47B7-84D0-539CB93EC6DD}" sibTransId="{46DD2324-6245-49FD-B442-DC1DE2707F08}"/>
    <dgm:cxn modelId="{F058E426-3D93-4439-8D1B-4E1A6E67EA63}" srcId="{B7A244D2-3493-4822-BECD-169A6120C453}" destId="{DAEA8FB5-8A02-4F20-8575-D5D475E06A72}" srcOrd="0" destOrd="0" parTransId="{9C5BE68E-6FC8-4BE8-9545-1663F897D5EF}" sibTransId="{CAC8B3A9-5ACE-4492-ADEB-226FD76693EF}"/>
    <dgm:cxn modelId="{BCA99D38-5267-4878-87FE-636089EA9CF8}" srcId="{227C6D75-ED12-4D1A-99E3-779B497518AE}" destId="{34106C0A-79F4-4ABD-8D59-9EA277F0EBC9}" srcOrd="2" destOrd="0" parTransId="{7EA3858E-67B1-4B83-AC82-7473DFA1DE13}" sibTransId="{E1232019-8A18-4956-97B7-B927D7C84C91}"/>
    <dgm:cxn modelId="{7C53EE5B-5DD4-4390-88BE-BACF6AC08FBB}" type="presOf" srcId="{34106C0A-79F4-4ABD-8D59-9EA277F0EBC9}" destId="{5B122311-1F3C-4A79-8802-D4A072F75EC8}" srcOrd="0" destOrd="0" presId="urn:microsoft.com/office/officeart/2005/8/layout/vList2"/>
    <dgm:cxn modelId="{CB020742-FB02-4F3A-A41C-7ABA544F3ADC}" srcId="{1FDEDE61-09B4-4EC5-8559-AA3B81DA0917}" destId="{EF63D24C-74E9-49AD-9F54-32BA3BEA5B85}" srcOrd="0" destOrd="0" parTransId="{E4416ADA-046F-470F-A4FB-868E31E5D3B8}" sibTransId="{E9F849A8-8891-4597-99A0-ABE9A4CBBEB1}"/>
    <dgm:cxn modelId="{4FB4E943-3124-470A-8DE7-3E7CCFF294DF}" srcId="{1FDEDE61-09B4-4EC5-8559-AA3B81DA0917}" destId="{733A2286-9EE8-42B2-90D9-4CC445BC2398}" srcOrd="1" destOrd="0" parTransId="{95FAE73C-131E-480C-8F5D-113F4E36511A}" sibTransId="{092FF4F0-C27B-41D9-8077-0B881202FC5D}"/>
    <dgm:cxn modelId="{9F77074B-2CDA-4192-8E3A-F7DC3D5E266A}" srcId="{1FDEDE61-09B4-4EC5-8559-AA3B81DA0917}" destId="{EF07EADC-A3A7-4C24-83BB-A58E3D943157}" srcOrd="2" destOrd="0" parTransId="{BF6749D3-486E-4125-A863-9C54543FCA40}" sibTransId="{760CCB2E-F76F-4C52-AC4E-4523F7FA7CEE}"/>
    <dgm:cxn modelId="{74E78750-B0CA-4A9F-BBD9-89993CEEAD82}" type="presOf" srcId="{1FDEDE61-09B4-4EC5-8559-AA3B81DA0917}" destId="{51FE49C8-1F6C-4C5D-B5D5-143D2EAE81EA}" srcOrd="0" destOrd="0" presId="urn:microsoft.com/office/officeart/2005/8/layout/vList2"/>
    <dgm:cxn modelId="{9F9E8C9C-8C92-4602-B51F-BF3F589AF0B6}" type="presOf" srcId="{227C6D75-ED12-4D1A-99E3-779B497518AE}" destId="{B5C25F90-517D-43C5-B363-789699128C0A}" srcOrd="0" destOrd="0" presId="urn:microsoft.com/office/officeart/2005/8/layout/vList2"/>
    <dgm:cxn modelId="{405A2F9D-67FB-4641-9685-BB7CF378173B}" type="presOf" srcId="{38282BC2-A4FD-4CCA-B454-E72E89F811B4}" destId="{95602E58-9CE1-4FA9-9B76-B056E37DF375}" srcOrd="0" destOrd="1" presId="urn:microsoft.com/office/officeart/2005/8/layout/vList2"/>
    <dgm:cxn modelId="{7EE682B1-74B5-4E1B-AC04-CEE406724537}" type="presOf" srcId="{EF07EADC-A3A7-4C24-83BB-A58E3D943157}" destId="{FAD1EBC7-1BF8-49F6-99A3-21876FED2515}" srcOrd="0" destOrd="2" presId="urn:microsoft.com/office/officeart/2005/8/layout/vList2"/>
    <dgm:cxn modelId="{3A53BEB3-6BE2-469A-9651-7F1F84018A4A}" srcId="{227C6D75-ED12-4D1A-99E3-779B497518AE}" destId="{1FDEDE61-09B4-4EC5-8559-AA3B81DA0917}" srcOrd="1" destOrd="0" parTransId="{DEF06E68-D50E-4EF4-A365-13ACDCBA8FC0}" sibTransId="{01D46920-00BB-4F8B-B01F-B4AC3CB0EDF6}"/>
    <dgm:cxn modelId="{A6AE0CBC-7299-4CCE-8BAA-2A7045FB3BB2}" type="presOf" srcId="{733A2286-9EE8-42B2-90D9-4CC445BC2398}" destId="{FAD1EBC7-1BF8-49F6-99A3-21876FED2515}" srcOrd="0" destOrd="1" presId="urn:microsoft.com/office/officeart/2005/8/layout/vList2"/>
    <dgm:cxn modelId="{2C95D5BC-5CF8-4C60-9372-896D030968B4}" type="presOf" srcId="{A8F05DDC-01AB-4A40-A328-6B3D59398C4D}" destId="{95602E58-9CE1-4FA9-9B76-B056E37DF375}" srcOrd="0" destOrd="0" presId="urn:microsoft.com/office/officeart/2005/8/layout/vList2"/>
    <dgm:cxn modelId="{6DE9A5C6-537D-4577-BE73-CCC244020F50}" type="presOf" srcId="{B7A244D2-3493-4822-BECD-169A6120C453}" destId="{68F1AD53-FFAF-4EFA-B575-7028A354DCAC}" srcOrd="0" destOrd="0" presId="urn:microsoft.com/office/officeart/2005/8/layout/vList2"/>
    <dgm:cxn modelId="{030F94D6-2352-48F5-880B-CAB94B60D947}" srcId="{34106C0A-79F4-4ABD-8D59-9EA277F0EBC9}" destId="{38282BC2-A4FD-4CCA-B454-E72E89F811B4}" srcOrd="1" destOrd="0" parTransId="{1FD75924-530C-4956-9AD3-67BC077409AA}" sibTransId="{9B5D2638-4DDB-4514-9AA3-898F05FC00A6}"/>
    <dgm:cxn modelId="{EEBF41D8-1124-45D3-959B-C1380B82F245}" type="presOf" srcId="{EF63D24C-74E9-49AD-9F54-32BA3BEA5B85}" destId="{FAD1EBC7-1BF8-49F6-99A3-21876FED2515}" srcOrd="0" destOrd="0" presId="urn:microsoft.com/office/officeart/2005/8/layout/vList2"/>
    <dgm:cxn modelId="{BA4FB9E3-C546-4C11-96AA-D8F3C9629FB9}" srcId="{34106C0A-79F4-4ABD-8D59-9EA277F0EBC9}" destId="{A8F05DDC-01AB-4A40-A328-6B3D59398C4D}" srcOrd="0" destOrd="0" parTransId="{AEFE7BD9-CE77-4D62-BD92-E2E8F503CB31}" sibTransId="{43C72DA4-E09A-4EF0-B7AB-D7AFE93FC772}"/>
    <dgm:cxn modelId="{B471E9FB-3A7E-4892-A891-CEA2CF2EAD7D}" type="presOf" srcId="{DAEA8FB5-8A02-4F20-8575-D5D475E06A72}" destId="{5495989F-83F9-44B2-8B5F-E39C08D28095}" srcOrd="0" destOrd="0" presId="urn:microsoft.com/office/officeart/2005/8/layout/vList2"/>
    <dgm:cxn modelId="{BEE3D7E3-50D2-4E8D-ADE5-5603F7EE20DA}" type="presParOf" srcId="{B5C25F90-517D-43C5-B363-789699128C0A}" destId="{68F1AD53-FFAF-4EFA-B575-7028A354DCAC}" srcOrd="0" destOrd="0" presId="urn:microsoft.com/office/officeart/2005/8/layout/vList2"/>
    <dgm:cxn modelId="{3DD2B3C3-A74A-4574-8B24-337E1760C6CF}" type="presParOf" srcId="{B5C25F90-517D-43C5-B363-789699128C0A}" destId="{5495989F-83F9-44B2-8B5F-E39C08D28095}" srcOrd="1" destOrd="0" presId="urn:microsoft.com/office/officeart/2005/8/layout/vList2"/>
    <dgm:cxn modelId="{64789638-E286-416A-B009-8859233C0D73}" type="presParOf" srcId="{B5C25F90-517D-43C5-B363-789699128C0A}" destId="{51FE49C8-1F6C-4C5D-B5D5-143D2EAE81EA}" srcOrd="2" destOrd="0" presId="urn:microsoft.com/office/officeart/2005/8/layout/vList2"/>
    <dgm:cxn modelId="{8B9CED99-15A6-4B46-8BF7-56B6B38F349C}" type="presParOf" srcId="{B5C25F90-517D-43C5-B363-789699128C0A}" destId="{FAD1EBC7-1BF8-49F6-99A3-21876FED2515}" srcOrd="3" destOrd="0" presId="urn:microsoft.com/office/officeart/2005/8/layout/vList2"/>
    <dgm:cxn modelId="{D9044723-17F0-43AE-9378-14029947C9A8}" type="presParOf" srcId="{B5C25F90-517D-43C5-B363-789699128C0A}" destId="{5B122311-1F3C-4A79-8802-D4A072F75EC8}" srcOrd="4" destOrd="0" presId="urn:microsoft.com/office/officeart/2005/8/layout/vList2"/>
    <dgm:cxn modelId="{32AB5345-DAF9-4DBD-8B05-56F57AADC308}" type="presParOf" srcId="{B5C25F90-517D-43C5-B363-789699128C0A}" destId="{95602E58-9CE1-4FA9-9B76-B056E37DF37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859ACA-90E4-4CA9-BEBD-3DD70C70E5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D61720-494B-40CD-B716-F7C6CEBCE58D}">
      <dgm:prSet/>
      <dgm:spPr>
        <a:xfrm>
          <a:off x="4036" y="1457325"/>
          <a:ext cx="1941337" cy="194310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Reflect the findings of the revenue requirement and cost of service analyses</a:t>
          </a:r>
        </a:p>
      </dgm:t>
    </dgm:pt>
    <dgm:pt modelId="{8BAB859E-CA44-4AAC-A20C-655A0B1C5D71}" type="parTrans" cxnId="{2CD2E3AB-0E79-4C66-A21F-439CA8141EF1}">
      <dgm:prSet/>
      <dgm:spPr/>
      <dgm:t>
        <a:bodyPr/>
        <a:lstStyle/>
        <a:p>
          <a:endParaRPr lang="en-US"/>
        </a:p>
      </dgm:t>
    </dgm:pt>
    <dgm:pt modelId="{380B9ED1-0333-4452-ACCD-5496BC88C45F}" type="sibTrans" cxnId="{2CD2E3AB-0E79-4C66-A21F-439CA8141EF1}">
      <dgm:prSet/>
      <dgm:spPr/>
      <dgm:t>
        <a:bodyPr/>
        <a:lstStyle/>
        <a:p>
          <a:endParaRPr lang="en-US"/>
        </a:p>
      </dgm:t>
    </dgm:pt>
    <dgm:pt modelId="{8C98BA03-8D8B-469E-92C3-400910FC96D7}">
      <dgm:prSet/>
      <dgm:spPr>
        <a:xfrm>
          <a:off x="2042440" y="1457325"/>
          <a:ext cx="1941337" cy="194310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Meet the rate design goals and objectives of the City</a:t>
          </a:r>
        </a:p>
      </dgm:t>
    </dgm:pt>
    <dgm:pt modelId="{9E51634A-0293-4966-A03B-D0347DF2010F}" type="parTrans" cxnId="{87207127-836C-4F46-8BEB-339F2A75BEF3}">
      <dgm:prSet/>
      <dgm:spPr/>
      <dgm:t>
        <a:bodyPr/>
        <a:lstStyle/>
        <a:p>
          <a:endParaRPr lang="en-US"/>
        </a:p>
      </dgm:t>
    </dgm:pt>
    <dgm:pt modelId="{A6AE5E46-2300-4358-82C6-A7E4686BB43B}" type="sibTrans" cxnId="{87207127-836C-4F46-8BEB-339F2A75BEF3}">
      <dgm:prSet/>
      <dgm:spPr/>
      <dgm:t>
        <a:bodyPr/>
        <a:lstStyle/>
        <a:p>
          <a:endParaRPr lang="en-US"/>
        </a:p>
      </dgm:t>
    </dgm:pt>
    <dgm:pt modelId="{4C8F0306-BE06-4CC9-97FF-543F9E4A1FEA}">
      <dgm:prSet/>
      <dgm:spPr>
        <a:xfrm>
          <a:off x="4080844" y="1457325"/>
          <a:ext cx="1941337" cy="194310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Produce sufficient revenues to meet the target revenues of the utility, and each class of service</a:t>
          </a:r>
        </a:p>
      </dgm:t>
    </dgm:pt>
    <dgm:pt modelId="{E73FE66E-E994-4907-AAE1-E51A079ABC97}" type="parTrans" cxnId="{B1D759EA-9683-47D6-9409-62E663D6178B}">
      <dgm:prSet/>
      <dgm:spPr/>
      <dgm:t>
        <a:bodyPr/>
        <a:lstStyle/>
        <a:p>
          <a:endParaRPr lang="en-US"/>
        </a:p>
      </dgm:t>
    </dgm:pt>
    <dgm:pt modelId="{A6FFBDBE-D102-4897-93A6-2D677976563E}" type="sibTrans" cxnId="{B1D759EA-9683-47D6-9409-62E663D6178B}">
      <dgm:prSet/>
      <dgm:spPr/>
      <dgm:t>
        <a:bodyPr/>
        <a:lstStyle/>
        <a:p>
          <a:endParaRPr lang="en-US"/>
        </a:p>
      </dgm:t>
    </dgm:pt>
    <dgm:pt modelId="{EAE5CEAD-10F8-47CB-B568-5CF6A1ED671B}">
      <dgm:prSet/>
      <dgm:spPr>
        <a:xfrm>
          <a:off x="6119249" y="1457325"/>
          <a:ext cx="1941337" cy="194310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FFFFFF"/>
              </a:solidFill>
              <a:latin typeface="Calibri"/>
              <a:ea typeface="+mn-ea"/>
              <a:cs typeface="+mn-cs"/>
            </a:rPr>
            <a:t>Are cost-based and proportional</a:t>
          </a:r>
        </a:p>
      </dgm:t>
    </dgm:pt>
    <dgm:pt modelId="{1CAD1D32-6ADF-4788-9FCC-3CBBFB84AD92}" type="parTrans" cxnId="{D9E7A870-A1B0-4752-B082-2970B8CA4B1E}">
      <dgm:prSet/>
      <dgm:spPr/>
      <dgm:t>
        <a:bodyPr/>
        <a:lstStyle/>
        <a:p>
          <a:endParaRPr lang="en-US"/>
        </a:p>
      </dgm:t>
    </dgm:pt>
    <dgm:pt modelId="{F5FA58FE-7C92-4A25-B434-91A87ABFA155}" type="sibTrans" cxnId="{D9E7A870-A1B0-4752-B082-2970B8CA4B1E}">
      <dgm:prSet/>
      <dgm:spPr/>
      <dgm:t>
        <a:bodyPr/>
        <a:lstStyle/>
        <a:p>
          <a:endParaRPr lang="en-US"/>
        </a:p>
      </dgm:t>
    </dgm:pt>
    <dgm:pt modelId="{EF2EF792-EDB0-4989-AF98-B2EF17F04E46}" type="pres">
      <dgm:prSet presAssocID="{4B859ACA-90E4-4CA9-BEBD-3DD70C70E5A6}" presName="CompostProcess" presStyleCnt="0">
        <dgm:presLayoutVars>
          <dgm:dir/>
          <dgm:resizeHandles val="exact"/>
        </dgm:presLayoutVars>
      </dgm:prSet>
      <dgm:spPr/>
    </dgm:pt>
    <dgm:pt modelId="{0C41382F-1694-4445-9F55-3A6ADAA8DB44}" type="pres">
      <dgm:prSet presAssocID="{4B859ACA-90E4-4CA9-BEBD-3DD70C70E5A6}" presName="arrow" presStyleLbl="bgShp" presStyleIdx="0" presStyleCnt="1"/>
      <dgm:spPr>
        <a:xfrm>
          <a:off x="604846" y="0"/>
          <a:ext cx="6854929" cy="4857750"/>
        </a:xfrm>
        <a:prstGeom prst="rightArrow">
          <a:avLst/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gm:spPr>
    </dgm:pt>
    <dgm:pt modelId="{E7943666-B74F-4FB6-B973-7B6554A1F863}" type="pres">
      <dgm:prSet presAssocID="{4B859ACA-90E4-4CA9-BEBD-3DD70C70E5A6}" presName="linearProcess" presStyleCnt="0"/>
      <dgm:spPr/>
    </dgm:pt>
    <dgm:pt modelId="{B0F9B4C4-06F8-4D7B-99AB-277F54EFC35F}" type="pres">
      <dgm:prSet presAssocID="{75D61720-494B-40CD-B716-F7C6CEBCE58D}" presName="textNode" presStyleLbl="node1" presStyleIdx="0" presStyleCnt="4">
        <dgm:presLayoutVars>
          <dgm:bulletEnabled val="1"/>
        </dgm:presLayoutVars>
      </dgm:prSet>
      <dgm:spPr/>
    </dgm:pt>
    <dgm:pt modelId="{4B3F4A64-2FB1-4552-B789-8FE7C2698420}" type="pres">
      <dgm:prSet presAssocID="{380B9ED1-0333-4452-ACCD-5496BC88C45F}" presName="sibTrans" presStyleCnt="0"/>
      <dgm:spPr/>
    </dgm:pt>
    <dgm:pt modelId="{B63A5F8D-9055-43A1-838B-D4CDAD4CC281}" type="pres">
      <dgm:prSet presAssocID="{8C98BA03-8D8B-469E-92C3-400910FC96D7}" presName="textNode" presStyleLbl="node1" presStyleIdx="1" presStyleCnt="4">
        <dgm:presLayoutVars>
          <dgm:bulletEnabled val="1"/>
        </dgm:presLayoutVars>
      </dgm:prSet>
      <dgm:spPr/>
    </dgm:pt>
    <dgm:pt modelId="{4C79E331-A0FE-4114-B929-8F5CE5CD5C7D}" type="pres">
      <dgm:prSet presAssocID="{A6AE5E46-2300-4358-82C6-A7E4686BB43B}" presName="sibTrans" presStyleCnt="0"/>
      <dgm:spPr/>
    </dgm:pt>
    <dgm:pt modelId="{09431BF0-3561-427E-B9D8-FD10CFDA49F9}" type="pres">
      <dgm:prSet presAssocID="{4C8F0306-BE06-4CC9-97FF-543F9E4A1FEA}" presName="textNode" presStyleLbl="node1" presStyleIdx="2" presStyleCnt="4">
        <dgm:presLayoutVars>
          <dgm:bulletEnabled val="1"/>
        </dgm:presLayoutVars>
      </dgm:prSet>
      <dgm:spPr/>
    </dgm:pt>
    <dgm:pt modelId="{A0930BB0-3A54-4712-906A-F1A139D6F2B5}" type="pres">
      <dgm:prSet presAssocID="{A6FFBDBE-D102-4897-93A6-2D677976563E}" presName="sibTrans" presStyleCnt="0"/>
      <dgm:spPr/>
    </dgm:pt>
    <dgm:pt modelId="{1BEF78AA-B958-414C-961C-50ACF30E7629}" type="pres">
      <dgm:prSet presAssocID="{EAE5CEAD-10F8-47CB-B568-5CF6A1ED671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C6F7A17-9249-434A-B9DB-33BF85365184}" type="presOf" srcId="{4B859ACA-90E4-4CA9-BEBD-3DD70C70E5A6}" destId="{EF2EF792-EDB0-4989-AF98-B2EF17F04E46}" srcOrd="0" destOrd="0" presId="urn:microsoft.com/office/officeart/2005/8/layout/hProcess9"/>
    <dgm:cxn modelId="{87207127-836C-4F46-8BEB-339F2A75BEF3}" srcId="{4B859ACA-90E4-4CA9-BEBD-3DD70C70E5A6}" destId="{8C98BA03-8D8B-469E-92C3-400910FC96D7}" srcOrd="1" destOrd="0" parTransId="{9E51634A-0293-4966-A03B-D0347DF2010F}" sibTransId="{A6AE5E46-2300-4358-82C6-A7E4686BB43B}"/>
    <dgm:cxn modelId="{74A06365-9A92-45D8-A925-B1C587BE24AC}" type="presOf" srcId="{4C8F0306-BE06-4CC9-97FF-543F9E4A1FEA}" destId="{09431BF0-3561-427E-B9D8-FD10CFDA49F9}" srcOrd="0" destOrd="0" presId="urn:microsoft.com/office/officeart/2005/8/layout/hProcess9"/>
    <dgm:cxn modelId="{D9E7A870-A1B0-4752-B082-2970B8CA4B1E}" srcId="{4B859ACA-90E4-4CA9-BEBD-3DD70C70E5A6}" destId="{EAE5CEAD-10F8-47CB-B568-5CF6A1ED671B}" srcOrd="3" destOrd="0" parTransId="{1CAD1D32-6ADF-4788-9FCC-3CBBFB84AD92}" sibTransId="{F5FA58FE-7C92-4A25-B434-91A87ABFA155}"/>
    <dgm:cxn modelId="{CFD6F559-E59C-4A61-B062-4F205D6CBA1A}" type="presOf" srcId="{EAE5CEAD-10F8-47CB-B568-5CF6A1ED671B}" destId="{1BEF78AA-B958-414C-961C-50ACF30E7629}" srcOrd="0" destOrd="0" presId="urn:microsoft.com/office/officeart/2005/8/layout/hProcess9"/>
    <dgm:cxn modelId="{2CD2E3AB-0E79-4C66-A21F-439CA8141EF1}" srcId="{4B859ACA-90E4-4CA9-BEBD-3DD70C70E5A6}" destId="{75D61720-494B-40CD-B716-F7C6CEBCE58D}" srcOrd="0" destOrd="0" parTransId="{8BAB859E-CA44-4AAC-A20C-655A0B1C5D71}" sibTransId="{380B9ED1-0333-4452-ACCD-5496BC88C45F}"/>
    <dgm:cxn modelId="{E574D5DB-9623-4906-8AF9-7976C3E46EC9}" type="presOf" srcId="{75D61720-494B-40CD-B716-F7C6CEBCE58D}" destId="{B0F9B4C4-06F8-4D7B-99AB-277F54EFC35F}" srcOrd="0" destOrd="0" presId="urn:microsoft.com/office/officeart/2005/8/layout/hProcess9"/>
    <dgm:cxn modelId="{B1D759EA-9683-47D6-9409-62E663D6178B}" srcId="{4B859ACA-90E4-4CA9-BEBD-3DD70C70E5A6}" destId="{4C8F0306-BE06-4CC9-97FF-543F9E4A1FEA}" srcOrd="2" destOrd="0" parTransId="{E73FE66E-E994-4907-AAE1-E51A079ABC97}" sibTransId="{A6FFBDBE-D102-4897-93A6-2D677976563E}"/>
    <dgm:cxn modelId="{ADBEF6F5-2A4F-478E-9C84-4E5C2509B908}" type="presOf" srcId="{8C98BA03-8D8B-469E-92C3-400910FC96D7}" destId="{B63A5F8D-9055-43A1-838B-D4CDAD4CC281}" srcOrd="0" destOrd="0" presId="urn:microsoft.com/office/officeart/2005/8/layout/hProcess9"/>
    <dgm:cxn modelId="{3E8E5E17-ED7B-4373-BEA2-FE3D7718164D}" type="presParOf" srcId="{EF2EF792-EDB0-4989-AF98-B2EF17F04E46}" destId="{0C41382F-1694-4445-9F55-3A6ADAA8DB44}" srcOrd="0" destOrd="0" presId="urn:microsoft.com/office/officeart/2005/8/layout/hProcess9"/>
    <dgm:cxn modelId="{143CDABB-0F81-4A9C-8505-C99E298B6477}" type="presParOf" srcId="{EF2EF792-EDB0-4989-AF98-B2EF17F04E46}" destId="{E7943666-B74F-4FB6-B973-7B6554A1F863}" srcOrd="1" destOrd="0" presId="urn:microsoft.com/office/officeart/2005/8/layout/hProcess9"/>
    <dgm:cxn modelId="{F9A07D95-0B66-4CCE-A0C8-3722E7064888}" type="presParOf" srcId="{E7943666-B74F-4FB6-B973-7B6554A1F863}" destId="{B0F9B4C4-06F8-4D7B-99AB-277F54EFC35F}" srcOrd="0" destOrd="0" presId="urn:microsoft.com/office/officeart/2005/8/layout/hProcess9"/>
    <dgm:cxn modelId="{3FC11C13-4A1A-4A29-A330-6E9B32935EDF}" type="presParOf" srcId="{E7943666-B74F-4FB6-B973-7B6554A1F863}" destId="{4B3F4A64-2FB1-4552-B789-8FE7C2698420}" srcOrd="1" destOrd="0" presId="urn:microsoft.com/office/officeart/2005/8/layout/hProcess9"/>
    <dgm:cxn modelId="{AAD082CD-B319-4C9B-8866-8C7C9908833D}" type="presParOf" srcId="{E7943666-B74F-4FB6-B973-7B6554A1F863}" destId="{B63A5F8D-9055-43A1-838B-D4CDAD4CC281}" srcOrd="2" destOrd="0" presId="urn:microsoft.com/office/officeart/2005/8/layout/hProcess9"/>
    <dgm:cxn modelId="{4BE33E27-16C5-463C-BFD6-A61605B1C130}" type="presParOf" srcId="{E7943666-B74F-4FB6-B973-7B6554A1F863}" destId="{4C79E331-A0FE-4114-B929-8F5CE5CD5C7D}" srcOrd="3" destOrd="0" presId="urn:microsoft.com/office/officeart/2005/8/layout/hProcess9"/>
    <dgm:cxn modelId="{A43B19F7-6EF5-4E75-9B4E-1E29D34DFF84}" type="presParOf" srcId="{E7943666-B74F-4FB6-B973-7B6554A1F863}" destId="{09431BF0-3561-427E-B9D8-FD10CFDA49F9}" srcOrd="4" destOrd="0" presId="urn:microsoft.com/office/officeart/2005/8/layout/hProcess9"/>
    <dgm:cxn modelId="{9CEA98DE-CF46-446D-91AC-7B62E5AF8A03}" type="presParOf" srcId="{E7943666-B74F-4FB6-B973-7B6554A1F863}" destId="{A0930BB0-3A54-4712-906A-F1A139D6F2B5}" srcOrd="5" destOrd="0" presId="urn:microsoft.com/office/officeart/2005/8/layout/hProcess9"/>
    <dgm:cxn modelId="{0DE90CC6-AE46-4482-9410-A46178BE0D02}" type="presParOf" srcId="{E7943666-B74F-4FB6-B973-7B6554A1F863}" destId="{1BEF78AA-B958-414C-961C-50ACF30E762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63FEF-A211-496A-B635-E5620EC59201}">
      <dsp:nvSpPr>
        <dsp:cNvPr id="0" name=""/>
        <dsp:cNvSpPr/>
      </dsp:nvSpPr>
      <dsp:spPr>
        <a:xfrm>
          <a:off x="0" y="3378032"/>
          <a:ext cx="7064923" cy="1108745"/>
        </a:xfrm>
        <a:prstGeom prst="rect">
          <a:avLst/>
        </a:prstGeom>
        <a:solidFill>
          <a:srgbClr val="C8102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Rate Design</a:t>
          </a:r>
        </a:p>
      </dsp:txBody>
      <dsp:txXfrm>
        <a:off x="0" y="3378032"/>
        <a:ext cx="7064923" cy="598722"/>
      </dsp:txXfrm>
    </dsp:sp>
    <dsp:sp modelId="{F9B8BCA8-5E06-4C09-8D25-E5FFDB5FD403}">
      <dsp:nvSpPr>
        <dsp:cNvPr id="0" name=""/>
        <dsp:cNvSpPr/>
      </dsp:nvSpPr>
      <dsp:spPr>
        <a:xfrm>
          <a:off x="0" y="3977548"/>
          <a:ext cx="7064923" cy="510023"/>
        </a:xfrm>
        <a:prstGeom prst="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Design rates for each class of service to meet the revenue needs of the utility, along with the cost of service proportional distribution of costs</a:t>
          </a:r>
          <a:endParaRPr lang="en-US" sz="1600" kern="12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3977548"/>
        <a:ext cx="7064923" cy="510023"/>
      </dsp:txXfrm>
    </dsp:sp>
    <dsp:sp modelId="{B8F198EF-9CB5-4CDE-8F0A-C74746B29B27}">
      <dsp:nvSpPr>
        <dsp:cNvPr id="0" name=""/>
        <dsp:cNvSpPr/>
      </dsp:nvSpPr>
      <dsp:spPr>
        <a:xfrm rot="10800000">
          <a:off x="0" y="1689413"/>
          <a:ext cx="7064923" cy="1705251"/>
        </a:xfrm>
        <a:prstGeom prst="upArrowCallout">
          <a:avLst/>
        </a:prstGeom>
        <a:solidFill>
          <a:srgbClr val="4298B5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Cost of Service</a:t>
          </a:r>
        </a:p>
      </dsp:txBody>
      <dsp:txXfrm rot="-10800000">
        <a:off x="0" y="1899041"/>
        <a:ext cx="7064923" cy="388915"/>
      </dsp:txXfrm>
    </dsp:sp>
    <dsp:sp modelId="{2253ED64-4CA1-47CB-B49F-4936771C42AE}">
      <dsp:nvSpPr>
        <dsp:cNvPr id="0" name=""/>
        <dsp:cNvSpPr/>
      </dsp:nvSpPr>
      <dsp:spPr>
        <a:xfrm>
          <a:off x="0" y="2287956"/>
          <a:ext cx="7064923" cy="509870"/>
        </a:xfrm>
        <a:prstGeom prst="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Proportionally distributed the revenue requirement between the various customer classes of service</a:t>
          </a:r>
          <a:endParaRPr lang="en-US" sz="1600" kern="12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2287956"/>
        <a:ext cx="7064923" cy="509870"/>
      </dsp:txXfrm>
    </dsp:sp>
    <dsp:sp modelId="{86793009-1944-45EE-8215-92926535290D}">
      <dsp:nvSpPr>
        <dsp:cNvPr id="0" name=""/>
        <dsp:cNvSpPr/>
      </dsp:nvSpPr>
      <dsp:spPr>
        <a:xfrm rot="10800000">
          <a:off x="0" y="793"/>
          <a:ext cx="7064923" cy="1705251"/>
        </a:xfrm>
        <a:prstGeom prst="upArrowCallout">
          <a:avLst/>
        </a:prstGeom>
        <a:solidFill>
          <a:srgbClr val="54585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Revenue Requirement</a:t>
          </a:r>
        </a:p>
      </dsp:txBody>
      <dsp:txXfrm rot="-10800000">
        <a:off x="0" y="210421"/>
        <a:ext cx="7064923" cy="388915"/>
      </dsp:txXfrm>
    </dsp:sp>
    <dsp:sp modelId="{F4093D7C-20D3-42F5-B0A3-3C67A60EE84F}">
      <dsp:nvSpPr>
        <dsp:cNvPr id="0" name=""/>
        <dsp:cNvSpPr/>
      </dsp:nvSpPr>
      <dsp:spPr>
        <a:xfrm>
          <a:off x="0" y="599336"/>
          <a:ext cx="7064923" cy="509870"/>
        </a:xfrm>
        <a:prstGeom prst="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>
              <a:solidFill>
                <a:srgbClr val="000000"/>
              </a:solidFill>
              <a:latin typeface="Calibri"/>
              <a:ea typeface="+mn-ea"/>
              <a:cs typeface="+mn-cs"/>
            </a:rPr>
            <a:t>Compares the revenue of the utility to the expenses to evaluate the level of overall rate revenues</a:t>
          </a:r>
          <a:endParaRPr lang="en-US" sz="1600" kern="1200" dirty="0">
            <a:solidFill>
              <a:srgbClr val="A8A99E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599336"/>
        <a:ext cx="7064923" cy="509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9B869-E2ED-4BE6-BD12-E946BFBCA405}">
      <dsp:nvSpPr>
        <dsp:cNvPr id="0" name=""/>
        <dsp:cNvSpPr/>
      </dsp:nvSpPr>
      <dsp:spPr>
        <a:xfrm rot="5400000">
          <a:off x="5424190" y="-2254838"/>
          <a:ext cx="758402" cy="546201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Determines the level of revenue (rate) adjustment necessary</a:t>
          </a:r>
        </a:p>
      </dsp:txBody>
      <dsp:txXfrm rot="-5400000">
        <a:off x="3072383" y="133991"/>
        <a:ext cx="5424994" cy="684358"/>
      </dsp:txXfrm>
    </dsp:sp>
    <dsp:sp modelId="{714AEA1E-7B57-4212-BF04-A96A54BD1DA5}">
      <dsp:nvSpPr>
        <dsp:cNvPr id="0" name=""/>
        <dsp:cNvSpPr/>
      </dsp:nvSpPr>
      <dsp:spPr>
        <a:xfrm>
          <a:off x="0" y="2168"/>
          <a:ext cx="3072384" cy="94800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Compares utility revenues to expenses</a:t>
          </a:r>
        </a:p>
      </dsp:txBody>
      <dsp:txXfrm>
        <a:off x="46278" y="48446"/>
        <a:ext cx="2979828" cy="855446"/>
      </dsp:txXfrm>
    </dsp:sp>
    <dsp:sp modelId="{F4D2E60C-4200-4934-8EF1-588AFEA7BFA5}">
      <dsp:nvSpPr>
        <dsp:cNvPr id="0" name=""/>
        <dsp:cNvSpPr/>
      </dsp:nvSpPr>
      <dsp:spPr>
        <a:xfrm rot="5400000">
          <a:off x="5424190" y="-1259435"/>
          <a:ext cx="758402" cy="546201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Maintaining sufficient ending reserve balances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Attaining target debt service coverage (DSC) ratio</a:t>
          </a:r>
        </a:p>
      </dsp:txBody>
      <dsp:txXfrm rot="-5400000">
        <a:off x="3072383" y="1129394"/>
        <a:ext cx="5424994" cy="684358"/>
      </dsp:txXfrm>
    </dsp:sp>
    <dsp:sp modelId="{DD41797B-01C6-4233-807C-0029B6A19EEC}">
      <dsp:nvSpPr>
        <dsp:cNvPr id="0" name=""/>
        <dsp:cNvSpPr/>
      </dsp:nvSpPr>
      <dsp:spPr>
        <a:xfrm>
          <a:off x="0" y="997570"/>
          <a:ext cx="3072384" cy="94800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Uses prudent financial planning criteria</a:t>
          </a:r>
        </a:p>
      </dsp:txBody>
      <dsp:txXfrm>
        <a:off x="46278" y="1043848"/>
        <a:ext cx="2979828" cy="855446"/>
      </dsp:txXfrm>
    </dsp:sp>
    <dsp:sp modelId="{346A98D6-999D-4526-A58C-7F081008F731}">
      <dsp:nvSpPr>
        <dsp:cNvPr id="0" name=""/>
        <dsp:cNvSpPr/>
      </dsp:nvSpPr>
      <dsp:spPr>
        <a:xfrm rot="5400000">
          <a:off x="5424190" y="-264032"/>
          <a:ext cx="758402" cy="546201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Five-year rate schedule; ten-year financial plan</a:t>
          </a:r>
        </a:p>
      </dsp:txBody>
      <dsp:txXfrm rot="-5400000">
        <a:off x="3072383" y="2124797"/>
        <a:ext cx="5424994" cy="684358"/>
      </dsp:txXfrm>
    </dsp:sp>
    <dsp:sp modelId="{E74324EF-E3B7-41FE-B19F-EBBC8AC52D92}">
      <dsp:nvSpPr>
        <dsp:cNvPr id="0" name=""/>
        <dsp:cNvSpPr/>
      </dsp:nvSpPr>
      <dsp:spPr>
        <a:xfrm>
          <a:off x="0" y="1992973"/>
          <a:ext cx="3072384" cy="94800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Reviews a specific time period</a:t>
          </a:r>
        </a:p>
      </dsp:txBody>
      <dsp:txXfrm>
        <a:off x="46278" y="2039251"/>
        <a:ext cx="2979828" cy="855446"/>
      </dsp:txXfrm>
    </dsp:sp>
    <dsp:sp modelId="{B3FFBC1B-38F7-4915-BBA8-F09C55BD6534}">
      <dsp:nvSpPr>
        <dsp:cNvPr id="0" name=""/>
        <dsp:cNvSpPr/>
      </dsp:nvSpPr>
      <dsp:spPr>
        <a:xfrm rot="5400000">
          <a:off x="5424190" y="731369"/>
          <a:ext cx="758402" cy="546201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No transfer of funds from other City funds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Rates support each utility’s operations and capital</a:t>
          </a:r>
        </a:p>
      </dsp:txBody>
      <dsp:txXfrm rot="-5400000">
        <a:off x="3072383" y="3120198"/>
        <a:ext cx="5424994" cy="684358"/>
      </dsp:txXfrm>
    </dsp:sp>
    <dsp:sp modelId="{C8E533EF-BB27-4746-88AD-32864BE1FD68}">
      <dsp:nvSpPr>
        <dsp:cNvPr id="0" name=""/>
        <dsp:cNvSpPr/>
      </dsp:nvSpPr>
      <dsp:spPr>
        <a:xfrm>
          <a:off x="0" y="2988376"/>
          <a:ext cx="3072384" cy="94800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Utility is analyzed on a “stand-alone basis”</a:t>
          </a:r>
        </a:p>
      </dsp:txBody>
      <dsp:txXfrm>
        <a:off x="46278" y="3034654"/>
        <a:ext cx="2979828" cy="855446"/>
      </dsp:txXfrm>
    </dsp:sp>
    <dsp:sp modelId="{CC2D07EA-49C3-497D-A5EB-B93CCB67A6D9}">
      <dsp:nvSpPr>
        <dsp:cNvPr id="0" name=""/>
        <dsp:cNvSpPr/>
      </dsp:nvSpPr>
      <dsp:spPr>
        <a:xfrm rot="5400000">
          <a:off x="5424190" y="1726772"/>
          <a:ext cx="758402" cy="5462016"/>
        </a:xfrm>
        <a:prstGeom prst="round2SameRect">
          <a:avLst/>
        </a:prstGeom>
        <a:solidFill>
          <a:schemeClr val="bg1">
            <a:lumMod val="20000"/>
            <a:lumOff val="8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54585A"/>
              </a:solidFill>
              <a:latin typeface="Calibri"/>
              <a:ea typeface="+mn-ea"/>
              <a:cs typeface="+mn-cs"/>
            </a:rPr>
            <a:t>Generally accepted method for municipal utilities</a:t>
          </a:r>
        </a:p>
      </dsp:txBody>
      <dsp:txXfrm rot="-5400000">
        <a:off x="3072383" y="4115601"/>
        <a:ext cx="5424994" cy="684358"/>
      </dsp:txXfrm>
    </dsp:sp>
    <dsp:sp modelId="{6B8A6BDB-FA23-4482-8559-DC206BBE4355}">
      <dsp:nvSpPr>
        <dsp:cNvPr id="0" name=""/>
        <dsp:cNvSpPr/>
      </dsp:nvSpPr>
      <dsp:spPr>
        <a:xfrm>
          <a:off x="0" y="3983779"/>
          <a:ext cx="3072384" cy="94800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Utilizes the “cash basis” methodology</a:t>
          </a:r>
        </a:p>
      </dsp:txBody>
      <dsp:txXfrm>
        <a:off x="46278" y="4030057"/>
        <a:ext cx="2979828" cy="855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1AD53-FFAF-4EFA-B575-7028A354DCAC}">
      <dsp:nvSpPr>
        <dsp:cNvPr id="0" name=""/>
        <dsp:cNvSpPr/>
      </dsp:nvSpPr>
      <dsp:spPr>
        <a:xfrm>
          <a:off x="0" y="131894"/>
          <a:ext cx="7533639" cy="671580"/>
        </a:xfrm>
        <a:prstGeom prst="roundRect">
          <a:avLst/>
        </a:prstGeom>
        <a:solidFill>
          <a:schemeClr val="accent1">
            <a:lumMod val="75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2"/>
              </a:solidFill>
              <a:latin typeface="Calibri" panose="020F0502020204030204" pitchFamily="34" charset="0"/>
            </a:rPr>
            <a:t>What is cost of service?</a:t>
          </a:r>
        </a:p>
      </dsp:txBody>
      <dsp:txXfrm>
        <a:off x="32784" y="164678"/>
        <a:ext cx="7468071" cy="606012"/>
      </dsp:txXfrm>
    </dsp:sp>
    <dsp:sp modelId="{5495989F-83F9-44B2-8B5F-E39C08D28095}">
      <dsp:nvSpPr>
        <dsp:cNvPr id="0" name=""/>
        <dsp:cNvSpPr/>
      </dsp:nvSpPr>
      <dsp:spPr>
        <a:xfrm>
          <a:off x="0" y="803474"/>
          <a:ext cx="7533639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193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  <a:latin typeface="Calibri" panose="020F0502020204030204" pitchFamily="34" charset="0"/>
            </a:rPr>
            <a:t>Analysis to proportionally distribute the revenue requirement to the customer classes of service</a:t>
          </a:r>
        </a:p>
      </dsp:txBody>
      <dsp:txXfrm>
        <a:off x="0" y="803474"/>
        <a:ext cx="7533639" cy="695520"/>
      </dsp:txXfrm>
    </dsp:sp>
    <dsp:sp modelId="{51FE49C8-1F6C-4C5D-B5D5-143D2EAE81EA}">
      <dsp:nvSpPr>
        <dsp:cNvPr id="0" name=""/>
        <dsp:cNvSpPr/>
      </dsp:nvSpPr>
      <dsp:spPr>
        <a:xfrm>
          <a:off x="0" y="1498994"/>
          <a:ext cx="7533639" cy="671580"/>
        </a:xfrm>
        <a:prstGeom prst="roundRect">
          <a:avLst/>
        </a:prstGeom>
        <a:solidFill>
          <a:schemeClr val="bg1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2"/>
              </a:solidFill>
              <a:latin typeface="Calibri" panose="020F0502020204030204" pitchFamily="34" charset="0"/>
            </a:rPr>
            <a:t>Why cost of service</a:t>
          </a:r>
        </a:p>
      </dsp:txBody>
      <dsp:txXfrm>
        <a:off x="32784" y="1531778"/>
        <a:ext cx="7468071" cy="606012"/>
      </dsp:txXfrm>
    </dsp:sp>
    <dsp:sp modelId="{FAD1EBC7-1BF8-49F6-99A3-21876FED2515}">
      <dsp:nvSpPr>
        <dsp:cNvPr id="0" name=""/>
        <dsp:cNvSpPr/>
      </dsp:nvSpPr>
      <dsp:spPr>
        <a:xfrm>
          <a:off x="0" y="2170575"/>
          <a:ext cx="7533639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193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  <a:latin typeface="Calibri" panose="020F0502020204030204" pitchFamily="34" charset="0"/>
            </a:rPr>
            <a:t>Avoids interclass subsidies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  <a:latin typeface="Calibri" panose="020F0502020204030204" pitchFamily="34" charset="0"/>
            </a:rPr>
            <a:t>Revenues reflect costs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  <a:latin typeface="Calibri" panose="020F0502020204030204" pitchFamily="34" charset="0"/>
            </a:rPr>
            <a:t>Meet the proportionality requirements of Proposition 218</a:t>
          </a:r>
        </a:p>
      </dsp:txBody>
      <dsp:txXfrm>
        <a:off x="0" y="2170575"/>
        <a:ext cx="7533639" cy="1130220"/>
      </dsp:txXfrm>
    </dsp:sp>
    <dsp:sp modelId="{5B122311-1F3C-4A79-8802-D4A072F75EC8}">
      <dsp:nvSpPr>
        <dsp:cNvPr id="0" name=""/>
        <dsp:cNvSpPr/>
      </dsp:nvSpPr>
      <dsp:spPr>
        <a:xfrm>
          <a:off x="0" y="3300795"/>
          <a:ext cx="7533639" cy="671580"/>
        </a:xfrm>
        <a:prstGeom prst="roundRect">
          <a:avLst/>
        </a:prstGeom>
        <a:solidFill>
          <a:schemeClr val="accent6">
            <a:lumMod val="75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2"/>
              </a:solidFill>
              <a:latin typeface="Calibri" panose="020F0502020204030204" pitchFamily="34" charset="0"/>
            </a:rPr>
            <a:t>Objectives of Cost of Service</a:t>
          </a:r>
        </a:p>
      </dsp:txBody>
      <dsp:txXfrm>
        <a:off x="32784" y="3333579"/>
        <a:ext cx="7468071" cy="606012"/>
      </dsp:txXfrm>
    </dsp:sp>
    <dsp:sp modelId="{95602E58-9CE1-4FA9-9B76-B056E37DF375}">
      <dsp:nvSpPr>
        <dsp:cNvPr id="0" name=""/>
        <dsp:cNvSpPr/>
      </dsp:nvSpPr>
      <dsp:spPr>
        <a:xfrm>
          <a:off x="0" y="3972375"/>
          <a:ext cx="7533639" cy="753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193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  <a:latin typeface="Calibri" panose="020F0502020204030204" pitchFamily="34" charset="0"/>
            </a:rPr>
            <a:t>Determine if subsidies exist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bg1"/>
              </a:solidFill>
              <a:latin typeface="Calibri" panose="020F0502020204030204" pitchFamily="34" charset="0"/>
            </a:rPr>
            <a:t>Develop average unit costs</a:t>
          </a:r>
        </a:p>
      </dsp:txBody>
      <dsp:txXfrm>
        <a:off x="0" y="3972375"/>
        <a:ext cx="7533639" cy="7534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1382F-1694-4445-9F55-3A6ADAA8DB44}">
      <dsp:nvSpPr>
        <dsp:cNvPr id="0" name=""/>
        <dsp:cNvSpPr/>
      </dsp:nvSpPr>
      <dsp:spPr>
        <a:xfrm>
          <a:off x="604846" y="0"/>
          <a:ext cx="6854929" cy="4857750"/>
        </a:xfrm>
        <a:prstGeom prst="rightArrow">
          <a:avLst/>
        </a:prstGeom>
        <a:solidFill>
          <a:schemeClr val="bg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9B4C4-06F8-4D7B-99AB-277F54EFC35F}">
      <dsp:nvSpPr>
        <dsp:cNvPr id="0" name=""/>
        <dsp:cNvSpPr/>
      </dsp:nvSpPr>
      <dsp:spPr>
        <a:xfrm>
          <a:off x="4036" y="1457325"/>
          <a:ext cx="1941337" cy="194310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Reflect the findings of the revenue requirement and cost of service analyses</a:t>
          </a:r>
        </a:p>
      </dsp:txBody>
      <dsp:txXfrm>
        <a:off x="98804" y="1552093"/>
        <a:ext cx="1751801" cy="1753564"/>
      </dsp:txXfrm>
    </dsp:sp>
    <dsp:sp modelId="{B63A5F8D-9055-43A1-838B-D4CDAD4CC281}">
      <dsp:nvSpPr>
        <dsp:cNvPr id="0" name=""/>
        <dsp:cNvSpPr/>
      </dsp:nvSpPr>
      <dsp:spPr>
        <a:xfrm>
          <a:off x="2042440" y="1457325"/>
          <a:ext cx="1941337" cy="194310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Meet the rate design goals and objectives of the City</a:t>
          </a:r>
        </a:p>
      </dsp:txBody>
      <dsp:txXfrm>
        <a:off x="2137208" y="1552093"/>
        <a:ext cx="1751801" cy="1753564"/>
      </dsp:txXfrm>
    </dsp:sp>
    <dsp:sp modelId="{09431BF0-3561-427E-B9D8-FD10CFDA49F9}">
      <dsp:nvSpPr>
        <dsp:cNvPr id="0" name=""/>
        <dsp:cNvSpPr/>
      </dsp:nvSpPr>
      <dsp:spPr>
        <a:xfrm>
          <a:off x="4080844" y="1457325"/>
          <a:ext cx="1941337" cy="194310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Produce sufficient revenues to meet the target revenues of the utility, and each class of service</a:t>
          </a:r>
        </a:p>
      </dsp:txBody>
      <dsp:txXfrm>
        <a:off x="4175612" y="1552093"/>
        <a:ext cx="1751801" cy="1753564"/>
      </dsp:txXfrm>
    </dsp:sp>
    <dsp:sp modelId="{1BEF78AA-B958-414C-961C-50ACF30E7629}">
      <dsp:nvSpPr>
        <dsp:cNvPr id="0" name=""/>
        <dsp:cNvSpPr/>
      </dsp:nvSpPr>
      <dsp:spPr>
        <a:xfrm>
          <a:off x="6119249" y="1457325"/>
          <a:ext cx="1941337" cy="194310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Are cost-based and proportional</a:t>
          </a:r>
        </a:p>
      </dsp:txBody>
      <dsp:txXfrm>
        <a:off x="6214017" y="1552093"/>
        <a:ext cx="1751801" cy="1753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EA265BC-03B0-4F90-8410-56BC20F530D3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AEE4A83-2255-4521-857F-77844935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085B9-8B95-45E3-8624-ED467F9F7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1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2BB4E-86A2-4631-B096-7BD6DF1238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9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2BB4E-86A2-4631-B096-7BD6DF1238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3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2BB4E-86A2-4631-B096-7BD6DF1238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1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0366-AA6A-436C-AA41-231E933DD03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80366-AA6A-436C-AA41-231E933DD03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5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313344-A2FD-4BF9-BC92-2323A18FDD19}"/>
              </a:ext>
            </a:extLst>
          </p:cNvPr>
          <p:cNvSpPr/>
          <p:nvPr userDrawn="1"/>
        </p:nvSpPr>
        <p:spPr>
          <a:xfrm>
            <a:off x="0" y="0"/>
            <a:ext cx="12191999" cy="10436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5CD6C40-947F-44B4-B74B-FB6EF816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6" y="1283578"/>
            <a:ext cx="5360504" cy="4701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BBD8D8B-7067-4193-94AB-AA7F6578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953" y="159742"/>
            <a:ext cx="8294997" cy="883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7BC24F5-C4B0-4593-881C-172F446861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7446" y="1283578"/>
            <a:ext cx="5360504" cy="4701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10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313344-A2FD-4BF9-BC92-2323A18FDD19}"/>
              </a:ext>
            </a:extLst>
          </p:cNvPr>
          <p:cNvSpPr/>
          <p:nvPr userDrawn="1"/>
        </p:nvSpPr>
        <p:spPr>
          <a:xfrm>
            <a:off x="0" y="0"/>
            <a:ext cx="12191999" cy="10436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BBD8D8B-7067-4193-94AB-AA7F6578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953" y="159742"/>
            <a:ext cx="8294997" cy="883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2120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215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E69FF-D51B-4F4B-8E7A-5B66E34F00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5588" y="1182687"/>
            <a:ext cx="2835275" cy="237744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0292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6012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41732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7452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396BA1-A574-442E-99CA-A0FC8051BE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5588" y="3657185"/>
            <a:ext cx="2835275" cy="23774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01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ith Sub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6" y="0"/>
            <a:ext cx="5734049" cy="316071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60713"/>
            <a:ext cx="2870200" cy="369728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870202" y="3160714"/>
            <a:ext cx="2868084" cy="369728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" y="1"/>
            <a:ext cx="5738284" cy="3160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992" y="5171091"/>
            <a:ext cx="6251008" cy="7078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940992" y="3160714"/>
            <a:ext cx="6251008" cy="2022174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/>
              <a:t>CLICK HERE TO EDIT HEADER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9578053" y="6601478"/>
            <a:ext cx="2540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4669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12207673" cy="516645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2" y="-992"/>
            <a:ext cx="12191017" cy="1164167"/>
          </a:xfrm>
        </p:spPr>
        <p:txBody>
          <a:bodyPr>
            <a:no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806416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Header Conten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08726"/>
            <a:ext cx="5738285" cy="54927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5746124" cy="516645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" y="-992"/>
            <a:ext cx="5738284" cy="1164167"/>
          </a:xfrm>
        </p:spPr>
        <p:txBody>
          <a:bodyPr>
            <a:no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096001" y="1142269"/>
            <a:ext cx="5746124" cy="516645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-27450"/>
            <a:ext cx="5786967" cy="1190625"/>
          </a:xfrm>
        </p:spPr>
        <p:txBody>
          <a:bodyPr vert="horz" lIns="228600" tIns="45720" rIns="228600" bIns="45720" rtlCol="0" anchor="b" anchorCtr="0">
            <a:noAutofit/>
          </a:bodyPr>
          <a:lstStyle>
            <a:lvl1pPr>
              <a:defRPr lang="en-US" sz="2800" b="1" dirty="0"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buNone/>
            </a:pPr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570120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Header Content 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160714"/>
            <a:ext cx="12192000" cy="369728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142269"/>
            <a:ext cx="12207673" cy="2018444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1" y="-992"/>
            <a:ext cx="12191999" cy="1164167"/>
          </a:xfrm>
        </p:spPr>
        <p:txBody>
          <a:bodyPr>
            <a:no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211316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1155A3-EE17-42FE-864D-8D4C785E5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65920" y="765048"/>
            <a:ext cx="2926080" cy="53309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4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60712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60714"/>
            <a:ext cx="719667" cy="3697287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/>
              <a:t>Picture or Color Block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" y="1085553"/>
            <a:ext cx="11472332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/>
              <a:t>Subheader</a:t>
            </a:r>
            <a:endParaRPr lang="en-US" dirty="0"/>
          </a:p>
          <a:p>
            <a:pPr marL="0"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4" y="1892613"/>
            <a:ext cx="11503668" cy="2842901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2" y="-6501"/>
            <a:ext cx="11472332" cy="1164167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5941394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1155A3-EE17-42FE-864D-8D4C785E5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65920" y="765048"/>
            <a:ext cx="2926080" cy="26639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2410CE-3C77-427D-8664-4650AA9CE6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5920" y="3525343"/>
            <a:ext cx="2926080" cy="25676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26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313344-A2FD-4BF9-BC92-2323A18FDD19}"/>
              </a:ext>
            </a:extLst>
          </p:cNvPr>
          <p:cNvSpPr/>
          <p:nvPr userDrawn="1"/>
        </p:nvSpPr>
        <p:spPr>
          <a:xfrm>
            <a:off x="0" y="0"/>
            <a:ext cx="12191999" cy="10436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5CD6C40-947F-44B4-B74B-FB6EF816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6" y="1283578"/>
            <a:ext cx="11072454" cy="4701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BBD8D8B-7067-4193-94AB-AA7F6578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953" y="159742"/>
            <a:ext cx="8294997" cy="883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67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51" r:id="rId2"/>
    <p:sldLayoutId id="2147483852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54" r:id="rId9"/>
    <p:sldLayoutId id="2147483855" r:id="rId10"/>
    <p:sldLayoutId id="2147483856" r:id="rId11"/>
    <p:sldLayoutId id="2147483853" r:id="rId12"/>
    <p:sldLayoutId id="2147483848" r:id="rId13"/>
    <p:sldLayoutId id="2147483850" r:id="rId14"/>
    <p:sldLayoutId id="2147483849" r:id="rId15"/>
    <p:sldLayoutId id="2147483857" r:id="rId16"/>
    <p:sldLayoutId id="2147483858" r:id="rId17"/>
    <p:sldLayoutId id="2147483860" r:id="rId18"/>
    <p:sldLayoutId id="2147483861" r:id="rId19"/>
    <p:sldLayoutId id="214748386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0"/>
        </a:spcBef>
        <a:buClr>
          <a:schemeClr val="accent5">
            <a:lumMod val="60000"/>
            <a:lumOff val="40000"/>
          </a:schemeClr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5">
            <a:lumMod val="60000"/>
            <a:lumOff val="40000"/>
          </a:schemeClr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5">
            <a:lumMod val="60000"/>
            <a:lumOff val="40000"/>
          </a:schemeClr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5">
            <a:lumMod val="60000"/>
            <a:lumOff val="40000"/>
          </a:schemeClr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5">
            <a:lumMod val="60000"/>
            <a:lumOff val="40000"/>
          </a:schemeClr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ityhall@cityofsolvang.com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8448"/>
            <a:ext cx="6305143" cy="325526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Wastewater</a:t>
            </a:r>
            <a:b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Rate Study</a:t>
            </a:r>
            <a:b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Results and Recommendations</a:t>
            </a:r>
            <a:endParaRPr lang="en-US" sz="2800" b="1" i="1" dirty="0">
              <a:solidFill>
                <a:schemeClr val="bg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0167" y="4670246"/>
            <a:ext cx="8385048" cy="914400"/>
          </a:xfrm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12,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680D92-4E3C-4395-BB04-31365206D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35" y="6244692"/>
            <a:ext cx="888894" cy="50335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153BD85-6918-4D42-8FD9-4D0391A0B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454" y="5108396"/>
            <a:ext cx="2466975" cy="952500"/>
          </a:xfrm>
          <a:prstGeom prst="rect">
            <a:avLst/>
          </a:prstGeom>
        </p:spPr>
      </p:pic>
      <p:pic>
        <p:nvPicPr>
          <p:cNvPr id="12" name="Picture 11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94F66FAB-2DB0-4007-AE74-E79038BCD3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" b="12997"/>
          <a:stretch/>
        </p:blipFill>
        <p:spPr>
          <a:xfrm>
            <a:off x="6305143" y="827033"/>
            <a:ext cx="2774732" cy="2313959"/>
          </a:xfrm>
          <a:prstGeom prst="rect">
            <a:avLst/>
          </a:prstGeom>
        </p:spPr>
      </p:pic>
      <p:pic>
        <p:nvPicPr>
          <p:cNvPr id="15" name="Picture 14" descr="A picture containing cup, container, glass&#10;&#10;Description automatically generated">
            <a:extLst>
              <a:ext uri="{FF2B5EF4-FFF2-40B4-BE49-F238E27FC236}">
                <a16:creationId xmlns:a16="http://schemas.microsoft.com/office/drawing/2014/main" id="{F0B511AA-3EFA-409A-AB6C-583D99A9D8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9" b="12125"/>
          <a:stretch/>
        </p:blipFill>
        <p:spPr>
          <a:xfrm>
            <a:off x="6305144" y="3219127"/>
            <a:ext cx="2774732" cy="28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5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2156F-64A9-4B49-98E6-10A22A04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12" y="761999"/>
            <a:ext cx="3207780" cy="5337049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Revenue Requirement – Draft Results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Graphic 8" descr="Upward trend with solid fill">
            <a:extLst>
              <a:ext uri="{FF2B5EF4-FFF2-40B4-BE49-F238E27FC236}">
                <a16:creationId xmlns:a16="http://schemas.microsoft.com/office/drawing/2014/main" id="{26C68AA5-E034-4A7F-8E15-74D15BC48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0141" y="2419376"/>
            <a:ext cx="2010103" cy="20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6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80352B-0F39-412F-A2D2-08F17DFD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 of the Revenue Requirements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AC49C09-6337-4836-AF52-51632E78E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082571"/>
              </p:ext>
            </p:extLst>
          </p:nvPr>
        </p:nvGraphicFramePr>
        <p:xfrm>
          <a:off x="3552825" y="957453"/>
          <a:ext cx="853440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275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5607B4-E85C-4C3C-AF8F-22AF4E426F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44241" y="797559"/>
            <a:ext cx="8364583" cy="5262882"/>
          </a:xfrm>
          <a:noFill/>
        </p:spPr>
        <p:txBody>
          <a:bodyPr vert="horz" wrap="square" lIns="228600" tIns="45720" rIns="22860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Developed a projection of water and wastewater rate revenues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Based on current adopted rates and recent customer characteristics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O&amp;M projections are based on the 2021/22 adopted budget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Projected over the 10-year period using historical inflationary factors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Capital funding analysis is based on current capital</a:t>
            </a:r>
            <a:b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plans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Includes long-term borrowing to fund capital needs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Includes funding from annual rate funded capital </a:t>
            </a:r>
            <a:b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and available reserves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Meet target financial planning metrics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Target ending reserve levels (operating and capital </a:t>
            </a:r>
            <a:b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funds)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Maintain adequate debt service coverage ratios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5C8DB1-79B4-43D2-8002-E4D2A4E0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797559"/>
            <a:ext cx="3444238" cy="5262882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Revenue Requirement Key Assumptions</a:t>
            </a:r>
          </a:p>
        </p:txBody>
      </p:sp>
    </p:spTree>
    <p:extLst>
      <p:ext uri="{BB962C8B-B14F-4D97-AF65-F5344CB8AC3E}">
        <p14:creationId xmlns:p14="http://schemas.microsoft.com/office/powerpoint/2010/main" val="278831075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859347-06BF-42B5-A56D-6CEFFFFC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 of the Water Capital Improvement Needs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87376E-F95B-4579-9C64-6AD947AE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331" y="743167"/>
            <a:ext cx="8029489" cy="536252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4D789E"/>
              </a:buCl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has completed a review to identify infrastructure needs</a:t>
            </a:r>
          </a:p>
          <a:p>
            <a:pPr marL="845820" lvl="1" indent="-342900">
              <a:buClr>
                <a:srgbClr val="4D789E"/>
              </a:buClr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Renewal and replacements/expansion/regulatory required</a:t>
            </a:r>
          </a:p>
          <a:p>
            <a:pPr marL="845820" lvl="1" indent="-342900">
              <a:buClr>
                <a:srgbClr val="4D789E"/>
              </a:buClr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Safety/health/water loss</a:t>
            </a:r>
          </a:p>
          <a:p>
            <a:pPr marL="342900" indent="-342900">
              <a:buClr>
                <a:srgbClr val="4D789E"/>
              </a:buCl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 in aging infrastructure and equipment are necessary to maintain service levels</a:t>
            </a:r>
          </a:p>
          <a:p>
            <a:pPr marL="708660" lvl="1" indent="-342900">
              <a:lnSpc>
                <a:spcPct val="11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~$12.6 million over the next 5 years</a:t>
            </a:r>
          </a:p>
          <a:p>
            <a:pPr marL="708660" lvl="1" indent="-342900">
              <a:lnSpc>
                <a:spcPct val="11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~$18.3 million over the next 10 years</a:t>
            </a:r>
          </a:p>
          <a:p>
            <a:pPr marL="342900" indent="-342900">
              <a:buClr>
                <a:srgbClr val="4D789E"/>
              </a:buCl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improvements:</a:t>
            </a:r>
          </a:p>
          <a:p>
            <a:pPr marL="708660" lvl="1" indent="-342900">
              <a:lnSpc>
                <a:spcPct val="12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waterline replacement 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</a:p>
          <a:p>
            <a:pPr marL="708660" lvl="1" indent="-342900">
              <a:lnSpc>
                <a:spcPct val="12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Reservoir 1 expansion</a:t>
            </a:r>
          </a:p>
          <a:p>
            <a:pPr marL="708660" lvl="1" indent="-342900">
              <a:lnSpc>
                <a:spcPct val="12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River wells project</a:t>
            </a:r>
          </a:p>
        </p:txBody>
      </p:sp>
      <p:pic>
        <p:nvPicPr>
          <p:cNvPr id="3" name="Picture 2" descr="A picture containing ground, outdoor, power shovel, dirt&#10;&#10;Description automatically generated">
            <a:extLst>
              <a:ext uri="{FF2B5EF4-FFF2-40B4-BE49-F238E27FC236}">
                <a16:creationId xmlns:a16="http://schemas.microsoft.com/office/drawing/2014/main" id="{9798F4F4-25E3-4D98-99EB-CE9750B93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664" y="2924148"/>
            <a:ext cx="2647035" cy="35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4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859347-06BF-42B5-A56D-6CEFFFFC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Recent Water Capital Improvements</a:t>
            </a:r>
          </a:p>
        </p:txBody>
      </p:sp>
      <p:pic>
        <p:nvPicPr>
          <p:cNvPr id="14" name="Picture 13" descr="A picture containing orange, outdoor, parking, red&#10;&#10;Description automatically generated">
            <a:extLst>
              <a:ext uri="{FF2B5EF4-FFF2-40B4-BE49-F238E27FC236}">
                <a16:creationId xmlns:a16="http://schemas.microsoft.com/office/drawing/2014/main" id="{3C5C806B-A185-42D6-A62F-B0AC5BDD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040" y="1556425"/>
            <a:ext cx="3315807" cy="4421076"/>
          </a:xfrm>
          <a:prstGeom prst="rect">
            <a:avLst/>
          </a:prstGeom>
        </p:spPr>
      </p:pic>
      <p:pic>
        <p:nvPicPr>
          <p:cNvPr id="16" name="Picture 15" descr="A picture containing transport, metalware, wheel, gear&#10;&#10;Description automatically generated">
            <a:extLst>
              <a:ext uri="{FF2B5EF4-FFF2-40B4-BE49-F238E27FC236}">
                <a16:creationId xmlns:a16="http://schemas.microsoft.com/office/drawing/2014/main" id="{2F5A9CB4-B2FE-4B37-B9D3-DDCDAEC2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130" y="1556425"/>
            <a:ext cx="3315807" cy="44210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6CC78C-7559-4173-AB5C-D88CE34AD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88165" y="1877395"/>
            <a:ext cx="5454417" cy="40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6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A10BF-7FB5-4D85-AE67-DD5C0FBC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762000"/>
            <a:ext cx="3444238" cy="5323840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Water Capital Funding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7C06A-D30C-4842-A7B0-130CE4E86E2A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15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34C2F4-02D1-40DB-BA5C-620BB20126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607672"/>
              </p:ext>
            </p:extLst>
          </p:nvPr>
        </p:nvGraphicFramePr>
        <p:xfrm>
          <a:off x="3926882" y="1120409"/>
          <a:ext cx="7392052" cy="460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2E3AFB-762B-4236-9A5A-30DAD6DED418}"/>
              </a:ext>
            </a:extLst>
          </p:cNvPr>
          <p:cNvSpPr txBox="1"/>
          <p:nvPr/>
        </p:nvSpPr>
        <p:spPr bwMode="auto">
          <a:xfrm>
            <a:off x="3926882" y="5737591"/>
            <a:ext cx="7392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Arial" pitchFamily="34" charset="0"/>
              </a:rPr>
              <a:t>Long-term borrowing for the river wells project and reservoir 1 expansion</a:t>
            </a:r>
          </a:p>
        </p:txBody>
      </p:sp>
    </p:spTree>
    <p:extLst>
      <p:ext uri="{BB962C8B-B14F-4D97-AF65-F5344CB8AC3E}">
        <p14:creationId xmlns:p14="http://schemas.microsoft.com/office/powerpoint/2010/main" val="3450977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A10BF-7FB5-4D85-AE67-DD5C0FBC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762000"/>
            <a:ext cx="3444238" cy="5323840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Summary of the Water Revenue Requirement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7C06A-D30C-4842-A7B0-130CE4E86E2A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16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8C80C3-274A-4EDD-B146-E6B26CDAB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10" y="985382"/>
            <a:ext cx="8082010" cy="487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55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859347-06BF-42B5-A56D-6CEFFFFC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Overview of the Wastewater Capital Improvement Needs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D588D8E0-2BB2-4375-9814-E65EDADF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1" y="743167"/>
            <a:ext cx="7950926" cy="536252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>
                <a:srgbClr val="4D789E"/>
              </a:buCl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 has completed a review to identify infrastructure needs</a:t>
            </a:r>
          </a:p>
          <a:p>
            <a:pPr marL="845820" lvl="1" indent="-342900">
              <a:buClr>
                <a:srgbClr val="4D789E"/>
              </a:buClr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Renewal and replacements/expansion/regulatory required</a:t>
            </a:r>
          </a:p>
          <a:p>
            <a:pPr marL="845820" lvl="1" indent="-342900">
              <a:buClr>
                <a:srgbClr val="4D789E"/>
              </a:buClr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Safety/health/inflow and infiltration</a:t>
            </a:r>
          </a:p>
          <a:p>
            <a:pPr marL="342900" indent="-342900">
              <a:buClr>
                <a:srgbClr val="4D789E"/>
              </a:buCl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 in aging infrastructure and equipment are necessary to maintain service levels</a:t>
            </a:r>
          </a:p>
          <a:p>
            <a:pPr marL="708660" lvl="1" indent="-342900">
              <a:lnSpc>
                <a:spcPct val="11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~$21.1 million over the next 5 years</a:t>
            </a:r>
          </a:p>
          <a:p>
            <a:pPr marL="708660" lvl="1" indent="-342900">
              <a:lnSpc>
                <a:spcPct val="11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~$25.7 million over the next 10 years</a:t>
            </a:r>
          </a:p>
          <a:p>
            <a:pPr marL="342900" indent="-342900">
              <a:buClr>
                <a:srgbClr val="4D789E"/>
              </a:buCl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improvements:</a:t>
            </a:r>
          </a:p>
          <a:p>
            <a:pPr marL="708660" lvl="1" indent="-342900">
              <a:lnSpc>
                <a:spcPct val="12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sewer line 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replacement program</a:t>
            </a:r>
          </a:p>
          <a:p>
            <a:pPr marL="708660" lvl="1" indent="-342900">
              <a:lnSpc>
                <a:spcPct val="12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Lift station upgrades</a:t>
            </a:r>
          </a:p>
          <a:p>
            <a:pPr marL="708660" lvl="1" indent="-342900">
              <a:lnSpc>
                <a:spcPct val="12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WWTP quality project</a:t>
            </a:r>
          </a:p>
          <a:p>
            <a:pPr marL="708660" lvl="1" indent="-342900">
              <a:lnSpc>
                <a:spcPct val="120000"/>
              </a:lnSpc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Manhole rehabilitation</a:t>
            </a:r>
          </a:p>
        </p:txBody>
      </p:sp>
      <p:pic>
        <p:nvPicPr>
          <p:cNvPr id="3" name="Picture 2" descr="A close-up of a person's eye&#10;&#10;Description automatically generated with low confidence">
            <a:extLst>
              <a:ext uri="{FF2B5EF4-FFF2-40B4-BE49-F238E27FC236}">
                <a16:creationId xmlns:a16="http://schemas.microsoft.com/office/drawing/2014/main" id="{032809C1-61C6-4055-BE80-5B3A0944D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430" y="3849189"/>
            <a:ext cx="3134547" cy="23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7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C859347-06BF-42B5-A56D-6CEFFFFC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Recent Wastewater Capital Improvements</a:t>
            </a:r>
          </a:p>
        </p:txBody>
      </p:sp>
      <p:pic>
        <p:nvPicPr>
          <p:cNvPr id="3" name="Picture 2" descr="A picture containing ground, outdoor, hole, cement&#10;&#10;Description automatically generated">
            <a:extLst>
              <a:ext uri="{FF2B5EF4-FFF2-40B4-BE49-F238E27FC236}">
                <a16:creationId xmlns:a16="http://schemas.microsoft.com/office/drawing/2014/main" id="{C54B3CE8-CC76-489D-A9D2-B825D060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29325" y="2211391"/>
            <a:ext cx="4772181" cy="3579136"/>
          </a:xfrm>
          <a:prstGeom prst="rect">
            <a:avLst/>
          </a:prstGeom>
        </p:spPr>
      </p:pic>
      <p:pic>
        <p:nvPicPr>
          <p:cNvPr id="5" name="Picture 4" descr="A close up of an eye&#10;&#10;Description automatically generated with medium confidence">
            <a:extLst>
              <a:ext uri="{FF2B5EF4-FFF2-40B4-BE49-F238E27FC236}">
                <a16:creationId xmlns:a16="http://schemas.microsoft.com/office/drawing/2014/main" id="{D80822CA-38FA-4A0C-BD92-799E7CEE9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9" y="2879824"/>
            <a:ext cx="4004055" cy="2242271"/>
          </a:xfrm>
          <a:prstGeom prst="rect">
            <a:avLst/>
          </a:prstGeom>
        </p:spPr>
      </p:pic>
      <p:pic>
        <p:nvPicPr>
          <p:cNvPr id="7" name="Picture 6" descr="A close-up of a hole in a rock&#10;&#10;Description automatically generated with medium confidence">
            <a:extLst>
              <a:ext uri="{FF2B5EF4-FFF2-40B4-BE49-F238E27FC236}">
                <a16:creationId xmlns:a16="http://schemas.microsoft.com/office/drawing/2014/main" id="{D54816B5-EA84-4918-80C9-81B07F880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869" y="2399338"/>
            <a:ext cx="4270994" cy="32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3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A10BF-7FB5-4D85-AE67-DD5C0FBC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762000"/>
            <a:ext cx="3444238" cy="5323840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Wastewater Capital Funding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7C06A-D30C-4842-A7B0-130CE4E86E2A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19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1E0AA9E-DD2E-4AC3-8183-ADE387691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910063"/>
              </p:ext>
            </p:extLst>
          </p:nvPr>
        </p:nvGraphicFramePr>
        <p:xfrm>
          <a:off x="3673021" y="963929"/>
          <a:ext cx="7975237" cy="476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BA515A-4AF1-42BB-B3B9-16DF33E7E5D7}"/>
              </a:ext>
            </a:extLst>
          </p:cNvPr>
          <p:cNvSpPr txBox="1"/>
          <p:nvPr/>
        </p:nvSpPr>
        <p:spPr bwMode="auto">
          <a:xfrm>
            <a:off x="3926882" y="5737591"/>
            <a:ext cx="73920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Arial" pitchFamily="34" charset="0"/>
              </a:rPr>
              <a:t>Long-term borrowing for the WWTP Quality Project</a:t>
            </a:r>
          </a:p>
        </p:txBody>
      </p:sp>
    </p:spTree>
    <p:extLst>
      <p:ext uri="{BB962C8B-B14F-4D97-AF65-F5344CB8AC3E}">
        <p14:creationId xmlns:p14="http://schemas.microsoft.com/office/powerpoint/2010/main" val="1666346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84EF9F-23DA-4A26-B58A-A034BD1B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43000"/>
            <a:ext cx="3396342" cy="23774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spc="-100" dirty="0">
                <a:solidFill>
                  <a:schemeClr val="bg2"/>
                </a:solidFill>
              </a:rPr>
              <a:t>City Staff Introductions and Overview</a:t>
            </a:r>
          </a:p>
        </p:txBody>
      </p:sp>
    </p:spTree>
    <p:extLst>
      <p:ext uri="{BB962C8B-B14F-4D97-AF65-F5344CB8AC3E}">
        <p14:creationId xmlns:p14="http://schemas.microsoft.com/office/powerpoint/2010/main" val="300649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A10BF-7FB5-4D85-AE67-DD5C0FBC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" y="762000"/>
            <a:ext cx="3444238" cy="5323840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Summary of the Wastewater Revenue Requirement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7C06A-D30C-4842-A7B0-130CE4E86E2A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20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A45935-1F3F-4D6D-8D52-693A5D8A6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233" y="1234359"/>
            <a:ext cx="8016785" cy="43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602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D2BFE7-B6C4-4837-949D-AEA188D3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Summary of the Water and Wastewater Revenue Requirement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EDB09B7-29F5-4A46-8044-80B138AE3CFF}"/>
              </a:ext>
            </a:extLst>
          </p:cNvPr>
          <p:cNvSpPr txBox="1">
            <a:spLocks/>
          </p:cNvSpPr>
          <p:nvPr/>
        </p:nvSpPr>
        <p:spPr>
          <a:xfrm>
            <a:off x="3444241" y="757646"/>
            <a:ext cx="8364583" cy="5302795"/>
          </a:xfrm>
          <a:prstGeom prst="rect">
            <a:avLst/>
          </a:prstGeom>
          <a:noFill/>
        </p:spPr>
        <p:txBody>
          <a:bodyPr vert="horz" wrap="square" lIns="228600" tIns="45720" rIns="22860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Rate revenue adjustments are necessary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Both water and wastewater utilities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Adjustments are driven by: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Adequate funding for necessary capital improvements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Inflationary increases in operating expenses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City is anticipating long-term borrowing for necessary capital improvements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$6.25 million for water in FY 25 – FY 27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$19 million for wastewater in FY 25 - FY 27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Need to maintain strong financial metrics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Debt service coverage ratios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Prudent reserve fund balances</a:t>
            </a:r>
          </a:p>
        </p:txBody>
      </p:sp>
    </p:spTree>
    <p:extLst>
      <p:ext uri="{BB962C8B-B14F-4D97-AF65-F5344CB8AC3E}">
        <p14:creationId xmlns:p14="http://schemas.microsoft.com/office/powerpoint/2010/main" val="374150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2156F-64A9-4B49-98E6-10A22A04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12" y="761999"/>
            <a:ext cx="3207780" cy="5337049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Cost of Service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phic 3" descr="Graph paper with calculator, ruler, highlighter, and pencils">
            <a:extLst>
              <a:ext uri="{FF2B5EF4-FFF2-40B4-BE49-F238E27FC236}">
                <a16:creationId xmlns:a16="http://schemas.microsoft.com/office/drawing/2014/main" id="{CD56D3F5-020F-419A-8839-34370776C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3836" y="398851"/>
            <a:ext cx="6060298" cy="60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31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" y="762000"/>
            <a:ext cx="3413758" cy="5258925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Overview of the Cost of Service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543322"/>
              </p:ext>
            </p:extLst>
          </p:nvPr>
        </p:nvGraphicFramePr>
        <p:xfrm>
          <a:off x="3855721" y="1163175"/>
          <a:ext cx="7533639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F514BD-C6A6-424C-9FA3-FF294B127E87}"/>
              </a:ext>
            </a:extLst>
          </p:cNvPr>
          <p:cNvSpPr txBox="1"/>
          <p:nvPr/>
        </p:nvSpPr>
        <p:spPr bwMode="auto">
          <a:xfrm>
            <a:off x="13592" y="6550223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pPr algn="ctr"/>
              <a:t>23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4635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C8DB1-79B4-43D2-8002-E4D2A4E0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Cost of Service Key Assumptions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5607B4-E85C-4C3C-AF8F-22AF4E426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8263" y="868680"/>
            <a:ext cx="4037738" cy="5120640"/>
          </a:xfrm>
        </p:spPr>
        <p:txBody>
          <a:bodyPr anchor="t"/>
          <a:lstStyle/>
          <a:p>
            <a:pPr>
              <a:buClr>
                <a:schemeClr val="accent6"/>
              </a:buClr>
            </a:pPr>
            <a:r>
              <a:rPr lang="en-US" sz="2400" dirty="0"/>
              <a:t>Water Customer classes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Single Family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Multi-family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Commercial 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Irrigation</a:t>
            </a:r>
          </a:p>
          <a:p>
            <a:pPr>
              <a:buClr>
                <a:schemeClr val="accent6"/>
              </a:buClr>
            </a:pPr>
            <a:r>
              <a:rPr lang="en-US" sz="2200" dirty="0"/>
              <a:t>Primary cost drivers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Average consumption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Peak consumption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Customer (fixed) costs</a:t>
            </a:r>
          </a:p>
          <a:p>
            <a:pPr>
              <a:buClr>
                <a:schemeClr val="accent6"/>
              </a:buClr>
            </a:pPr>
            <a:r>
              <a:rPr lang="en-US" sz="2200" dirty="0"/>
              <a:t>Results provide the relationship between current revenues and current costs</a:t>
            </a:r>
          </a:p>
          <a:p>
            <a:pPr>
              <a:buClr>
                <a:schemeClr val="accent6"/>
              </a:buClr>
            </a:pPr>
            <a:endParaRPr lang="en-US" sz="22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ABA6B4F-763D-4B16-95F7-526963797723}"/>
              </a:ext>
            </a:extLst>
          </p:cNvPr>
          <p:cNvSpPr txBox="1">
            <a:spLocks/>
          </p:cNvSpPr>
          <p:nvPr/>
        </p:nvSpPr>
        <p:spPr>
          <a:xfrm>
            <a:off x="7556001" y="881739"/>
            <a:ext cx="4069942" cy="512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</a:pPr>
            <a:r>
              <a:rPr lang="en-US" sz="2400" dirty="0"/>
              <a:t>Wastewater Customer classes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Single Family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Multi-family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Commercial - Low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Commercial - High</a:t>
            </a:r>
            <a:endParaRPr lang="en-US" dirty="0"/>
          </a:p>
          <a:p>
            <a:pPr>
              <a:buClr>
                <a:schemeClr val="accent6"/>
              </a:buClr>
            </a:pPr>
            <a:r>
              <a:rPr lang="en-US" sz="2200" dirty="0"/>
              <a:t>Primary cost drivers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Total wastewater volumes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Strength of wastewater</a:t>
            </a:r>
          </a:p>
          <a:p>
            <a:pPr lvl="1">
              <a:buClr>
                <a:schemeClr val="accent6"/>
              </a:buClr>
            </a:pPr>
            <a:r>
              <a:rPr lang="en-US" sz="2000" dirty="0"/>
              <a:t>Customer (fixed) costs </a:t>
            </a:r>
          </a:p>
          <a:p>
            <a:pPr>
              <a:buClr>
                <a:schemeClr val="accent6"/>
              </a:buClr>
            </a:pPr>
            <a:r>
              <a:rPr lang="en-US" sz="2200" dirty="0"/>
              <a:t>Results provide the relationship between current revenues and current costs</a:t>
            </a:r>
          </a:p>
          <a:p>
            <a:pPr>
              <a:buClr>
                <a:schemeClr val="accent6"/>
              </a:buClr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6834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215603-1B5B-42A2-85B8-C715E3D2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807950" cy="104361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Preliminary FY 22-23 Cost of Service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11BBA-17C6-4C5F-9350-2CF37C3DA1DC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25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2FE765-0EA4-451C-A6DF-AFAD7DF1A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807" y="1983447"/>
            <a:ext cx="5891386" cy="3321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18C12D-2A23-433B-8628-494FF6249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07" y="1989021"/>
            <a:ext cx="5891386" cy="331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7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D2BFE7-B6C4-4837-949D-AEA188D3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Summary of the Water and Wastewater Cost of Service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EDB09B7-29F5-4A46-8044-80B138AE3CFF}"/>
              </a:ext>
            </a:extLst>
          </p:cNvPr>
          <p:cNvSpPr txBox="1">
            <a:spLocks/>
          </p:cNvSpPr>
          <p:nvPr/>
        </p:nvSpPr>
        <p:spPr>
          <a:xfrm>
            <a:off x="3453969" y="620439"/>
            <a:ext cx="8364583" cy="5294087"/>
          </a:xfrm>
          <a:prstGeom prst="rect">
            <a:avLst/>
          </a:prstGeom>
          <a:noFill/>
        </p:spPr>
        <p:txBody>
          <a:bodyPr vert="horz" wrap="square" lIns="228600" tIns="45720" rIns="22860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Minor cost differences do exist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Both water and wastewater utilities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First comprehensive cost of service study in some time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System and customer characteristics change over time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Need to re-evaluate periodically to revise and reflect results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Recommend proposed water and wastewater rates reflect results of the revenue requirement and cost of service analyses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Meet the intent and requirement of Proposition 218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First year of proposed rates is a “reset” year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Subsequent years are “across the board” based on the overall revenue needs</a:t>
            </a:r>
          </a:p>
        </p:txBody>
      </p:sp>
    </p:spTree>
    <p:extLst>
      <p:ext uri="{BB962C8B-B14F-4D97-AF65-F5344CB8AC3E}">
        <p14:creationId xmlns:p14="http://schemas.microsoft.com/office/powerpoint/2010/main" val="2190593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2156F-64A9-4B49-98E6-10A22A04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12" y="761999"/>
            <a:ext cx="3207780" cy="5337049"/>
          </a:xfr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Rate Design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Playbook with solid fill">
            <a:extLst>
              <a:ext uri="{FF2B5EF4-FFF2-40B4-BE49-F238E27FC236}">
                <a16:creationId xmlns:a16="http://schemas.microsoft.com/office/drawing/2014/main" id="{3C84F214-64C5-4D2B-B464-B3DD7E36B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0283" y="2001520"/>
            <a:ext cx="2087880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66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315334"/>
              </p:ext>
            </p:extLst>
          </p:nvPr>
        </p:nvGraphicFramePr>
        <p:xfrm>
          <a:off x="3597358" y="1000125"/>
          <a:ext cx="8064623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45171A-0B48-4540-916F-B3B9B091E57A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28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03CA421-326B-4D1D-8464-0ADE357346A2}"/>
              </a:ext>
            </a:extLst>
          </p:cNvPr>
          <p:cNvSpPr txBox="1">
            <a:spLocks/>
          </p:cNvSpPr>
          <p:nvPr/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6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2"/>
                </a:solidFill>
              </a:rPr>
              <a:t>Overview of the Rate Design</a:t>
            </a:r>
          </a:p>
        </p:txBody>
      </p:sp>
    </p:spTree>
    <p:extLst>
      <p:ext uri="{BB962C8B-B14F-4D97-AF65-F5344CB8AC3E}">
        <p14:creationId xmlns:p14="http://schemas.microsoft.com/office/powerpoint/2010/main" val="422789467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584332-28E9-4E77-AAD4-2D0B88AB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Current Water Rate Structures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F0347-BF33-4A39-9331-0B5746D43C81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29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B1A0431-A804-43FB-A3CE-B79B162EE512}"/>
              </a:ext>
            </a:extLst>
          </p:cNvPr>
          <p:cNvSpPr txBox="1">
            <a:spLocks/>
          </p:cNvSpPr>
          <p:nvPr/>
        </p:nvSpPr>
        <p:spPr>
          <a:xfrm>
            <a:off x="-15673" y="1306285"/>
            <a:ext cx="6035473" cy="5002439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Fixed Charge</a:t>
            </a:r>
          </a:p>
          <a:p>
            <a:pPr lvl="1"/>
            <a:r>
              <a:rPr lang="en-US" sz="2400" dirty="0"/>
              <a:t>All customers - varies by service meter size</a:t>
            </a:r>
          </a:p>
          <a:p>
            <a:r>
              <a:rPr lang="en-US" sz="2800" dirty="0"/>
              <a:t>Consumption Charge</a:t>
            </a:r>
          </a:p>
          <a:p>
            <a:pPr lvl="1"/>
            <a:r>
              <a:rPr lang="en-US" sz="2400" dirty="0"/>
              <a:t>Single Family – 2-tiered increase blocks</a:t>
            </a:r>
          </a:p>
          <a:p>
            <a:pPr lvl="1"/>
            <a:r>
              <a:rPr lang="en-US" sz="2400" dirty="0"/>
              <a:t>All others (multi-family, commercial, irrigation) – uniform rate </a:t>
            </a:r>
          </a:p>
          <a:p>
            <a:pPr lvl="1"/>
            <a:r>
              <a:rPr lang="en-US" sz="2400" dirty="0"/>
              <a:t>Evaluating three tier water rate structure for Single Family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DEA9B1-DDD2-4850-8048-88D9C55E9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488090"/>
              </p:ext>
            </p:extLst>
          </p:nvPr>
        </p:nvGraphicFramePr>
        <p:xfrm>
          <a:off x="6635931" y="1043610"/>
          <a:ext cx="5556069" cy="582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6088">
                  <a:extLst>
                    <a:ext uri="{9D8B030D-6E8A-4147-A177-3AD203B41FA5}">
                      <a16:colId xmlns:a16="http://schemas.microsoft.com/office/drawing/2014/main" val="3373953083"/>
                    </a:ext>
                  </a:extLst>
                </a:gridCol>
                <a:gridCol w="2879981">
                  <a:extLst>
                    <a:ext uri="{9D8B030D-6E8A-4147-A177-3AD203B41FA5}">
                      <a16:colId xmlns:a16="http://schemas.microsoft.com/office/drawing/2014/main" val="3572480858"/>
                    </a:ext>
                  </a:extLst>
                </a:gridCol>
              </a:tblGrid>
              <a:tr h="6351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26675"/>
                  </a:ext>
                </a:extLst>
              </a:tr>
              <a:tr h="36292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Fixed Charge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82411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5/8"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$75.43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46771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3/4"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113.15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720436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188.58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111213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 1/2"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377.17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259539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2"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603.47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224425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1,206.94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401544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4"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1,885.84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23866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6"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3,771.68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270350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8”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6,034.69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684056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marL="111125" indent="0" algn="l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Consumption Charge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87098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Single Family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96893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457200" algn="l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0 – 16 </a:t>
                      </a:r>
                      <a:r>
                        <a:rPr lang="en-US" sz="18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$3.45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199140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457200" algn="l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16 + </a:t>
                      </a:r>
                      <a:r>
                        <a:rPr lang="en-US" sz="18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4.05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220638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All Others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$3.75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3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1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84EF9F-23DA-4A26-B58A-A034BD1B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43000"/>
            <a:ext cx="3396342" cy="23774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spc="-100" dirty="0">
                <a:solidFill>
                  <a:schemeClr val="bg2"/>
                </a:solidFill>
              </a:rPr>
              <a:t>Meeting Guidelines/</a:t>
            </a:r>
            <a:br>
              <a:rPr lang="en-US" sz="4000" b="1" spc="-100" dirty="0">
                <a:solidFill>
                  <a:schemeClr val="bg2"/>
                </a:solidFill>
              </a:rPr>
            </a:br>
            <a:r>
              <a:rPr lang="en-US" sz="4000" b="1" spc="-100" dirty="0">
                <a:solidFill>
                  <a:schemeClr val="bg2"/>
                </a:solidFill>
              </a:rPr>
              <a:t>Etiquette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58FA3-EEC8-4A3A-9178-22FD1B01A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  <a:buClr>
                <a:srgbClr val="4D789E"/>
              </a:buCl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attending virtually, please mute upon joining the meeting</a:t>
            </a:r>
          </a:p>
          <a:p>
            <a:pPr indent="-342900">
              <a:spcAft>
                <a:spcPts val="1200"/>
              </a:spcAft>
              <a:buClr>
                <a:srgbClr val="4D789E"/>
              </a:buCl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will be answered during specific breaks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in writing can be submitted any time in the Q&amp;A box available to participants who joined online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ask a question verbally use “raise a hand” to request to be unmuted</a:t>
            </a:r>
          </a:p>
          <a:p>
            <a:pPr indent="-342900">
              <a:spcAft>
                <a:spcPts val="1200"/>
              </a:spcAft>
              <a:buClr>
                <a:srgbClr val="4D789E"/>
              </a:buCl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limit: 3 minutes</a:t>
            </a:r>
          </a:p>
          <a:p>
            <a:pPr marL="342900" indent="-342900">
              <a:spcAft>
                <a:spcPts val="1200"/>
              </a:spcAft>
              <a:buClr>
                <a:srgbClr val="4D789E"/>
              </a:buClr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there are additional questions please email those to: </a:t>
            </a:r>
            <a:r>
              <a:rPr lang="en-U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cityhall@cityofsolvang.com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8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584332-28E9-4E77-AAD4-2D0B88AB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149" y="159742"/>
            <a:ext cx="9421801" cy="88386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Preliminary Proposed  Water Rates – Fixed Charge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F0347-BF33-4A39-9331-0B5746D43C81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30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A8D078-5841-415B-94B5-AC73D68E4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17003"/>
              </p:ext>
            </p:extLst>
          </p:nvPr>
        </p:nvGraphicFramePr>
        <p:xfrm>
          <a:off x="1227907" y="1674062"/>
          <a:ext cx="9736185" cy="437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651">
                  <a:extLst>
                    <a:ext uri="{9D8B030D-6E8A-4147-A177-3AD203B41FA5}">
                      <a16:colId xmlns:a16="http://schemas.microsoft.com/office/drawing/2014/main" val="3373953083"/>
                    </a:ext>
                  </a:extLst>
                </a:gridCol>
                <a:gridCol w="1207589">
                  <a:extLst>
                    <a:ext uri="{9D8B030D-6E8A-4147-A177-3AD203B41FA5}">
                      <a16:colId xmlns:a16="http://schemas.microsoft.com/office/drawing/2014/main" val="3572480858"/>
                    </a:ext>
                  </a:extLst>
                </a:gridCol>
                <a:gridCol w="1207589">
                  <a:extLst>
                    <a:ext uri="{9D8B030D-6E8A-4147-A177-3AD203B41FA5}">
                      <a16:colId xmlns:a16="http://schemas.microsoft.com/office/drawing/2014/main" val="3882981867"/>
                    </a:ext>
                  </a:extLst>
                </a:gridCol>
                <a:gridCol w="1207589">
                  <a:extLst>
                    <a:ext uri="{9D8B030D-6E8A-4147-A177-3AD203B41FA5}">
                      <a16:colId xmlns:a16="http://schemas.microsoft.com/office/drawing/2014/main" val="2788053339"/>
                    </a:ext>
                  </a:extLst>
                </a:gridCol>
                <a:gridCol w="1207589">
                  <a:extLst>
                    <a:ext uri="{9D8B030D-6E8A-4147-A177-3AD203B41FA5}">
                      <a16:colId xmlns:a16="http://schemas.microsoft.com/office/drawing/2014/main" val="2870570062"/>
                    </a:ext>
                  </a:extLst>
                </a:gridCol>
                <a:gridCol w="1207589">
                  <a:extLst>
                    <a:ext uri="{9D8B030D-6E8A-4147-A177-3AD203B41FA5}">
                      <a16:colId xmlns:a16="http://schemas.microsoft.com/office/drawing/2014/main" val="1933832186"/>
                    </a:ext>
                  </a:extLst>
                </a:gridCol>
                <a:gridCol w="1207589">
                  <a:extLst>
                    <a:ext uri="{9D8B030D-6E8A-4147-A177-3AD203B41FA5}">
                      <a16:colId xmlns:a16="http://schemas.microsoft.com/office/drawing/2014/main" val="1291139338"/>
                    </a:ext>
                  </a:extLst>
                </a:gridCol>
              </a:tblGrid>
              <a:tr h="6351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22-23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23-24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24-25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25-26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26-27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26675"/>
                  </a:ext>
                </a:extLst>
              </a:tr>
              <a:tr h="36292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Fixed Charge - $/Month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82411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ctr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5/8"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$75.43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$75.60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$79.76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$84.15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$88.78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$93.66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46771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ctr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3/4"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113.15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113.41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119.65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126.23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133.17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140.49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720436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ctr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188.58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189.01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199.41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210.38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221.95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234.16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111213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ctr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 1/2"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377.17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378.02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398.81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420.74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443.88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468.29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259539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ctr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2"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603.47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604.83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638.10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673.20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710.23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749.29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224425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ctr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1,206.94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1,209.66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1,276.19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1,346.38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1,420.43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1,498.55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401544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ctr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4"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1,885.84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1,890.09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1,994.04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2,103.71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2,219.41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2,341.48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23866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ctr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6"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3,771.68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3,780.18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3,988.09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4,207.43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4,438.84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4,682.98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270350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ctr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8”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6,034.69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6,048.29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6,380.95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6,731.90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7,102.15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7,492.77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684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792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584332-28E9-4E77-AAD4-2D0B88AB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1" y="159742"/>
            <a:ext cx="10954510" cy="88386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Preliminary Proposed  Water Rates – Consumption Charge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F0347-BF33-4A39-9331-0B5746D43C81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31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A8D078-5841-415B-94B5-AC73D68E4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19107"/>
              </p:ext>
            </p:extLst>
          </p:nvPr>
        </p:nvGraphicFramePr>
        <p:xfrm>
          <a:off x="1162594" y="1493343"/>
          <a:ext cx="9866811" cy="504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873">
                  <a:extLst>
                    <a:ext uri="{9D8B030D-6E8A-4147-A177-3AD203B41FA5}">
                      <a16:colId xmlns:a16="http://schemas.microsoft.com/office/drawing/2014/main" val="3373953083"/>
                    </a:ext>
                  </a:extLst>
                </a:gridCol>
                <a:gridCol w="1094823">
                  <a:extLst>
                    <a:ext uri="{9D8B030D-6E8A-4147-A177-3AD203B41FA5}">
                      <a16:colId xmlns:a16="http://schemas.microsoft.com/office/drawing/2014/main" val="3572480858"/>
                    </a:ext>
                  </a:extLst>
                </a:gridCol>
                <a:gridCol w="1094823">
                  <a:extLst>
                    <a:ext uri="{9D8B030D-6E8A-4147-A177-3AD203B41FA5}">
                      <a16:colId xmlns:a16="http://schemas.microsoft.com/office/drawing/2014/main" val="3882981867"/>
                    </a:ext>
                  </a:extLst>
                </a:gridCol>
                <a:gridCol w="1094823">
                  <a:extLst>
                    <a:ext uri="{9D8B030D-6E8A-4147-A177-3AD203B41FA5}">
                      <a16:colId xmlns:a16="http://schemas.microsoft.com/office/drawing/2014/main" val="54453517"/>
                    </a:ext>
                  </a:extLst>
                </a:gridCol>
                <a:gridCol w="1094823">
                  <a:extLst>
                    <a:ext uri="{9D8B030D-6E8A-4147-A177-3AD203B41FA5}">
                      <a16:colId xmlns:a16="http://schemas.microsoft.com/office/drawing/2014/main" val="4191579729"/>
                    </a:ext>
                  </a:extLst>
                </a:gridCol>
                <a:gridCol w="1094823">
                  <a:extLst>
                    <a:ext uri="{9D8B030D-6E8A-4147-A177-3AD203B41FA5}">
                      <a16:colId xmlns:a16="http://schemas.microsoft.com/office/drawing/2014/main" val="3787638343"/>
                    </a:ext>
                  </a:extLst>
                </a:gridCol>
                <a:gridCol w="1094823">
                  <a:extLst>
                    <a:ext uri="{9D8B030D-6E8A-4147-A177-3AD203B41FA5}">
                      <a16:colId xmlns:a16="http://schemas.microsoft.com/office/drawing/2014/main" val="3097289801"/>
                    </a:ext>
                  </a:extLst>
                </a:gridCol>
              </a:tblGrid>
              <a:tr h="6351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22-23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23-24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24-25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25-26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26-27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26675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marL="111125" indent="0" algn="l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Consumption Charge - $/CCF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87098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Single Family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96893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457200" algn="l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0 – 16 </a:t>
                      </a:r>
                      <a:r>
                        <a:rPr lang="en-US" sz="18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$3.45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199140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457200" algn="l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16 + </a:t>
                      </a:r>
                      <a:r>
                        <a:rPr lang="en-US" sz="18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4.05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220638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457200" algn="l"/>
                        </a:tabLst>
                      </a:pP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82725" algn="dec"/>
                        </a:tabLst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85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781174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457200" algn="l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0 – 15 </a:t>
                      </a:r>
                      <a:r>
                        <a:rPr lang="en-US" sz="18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82725" algn="dec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$4.00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$4.22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$4.45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$4.69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$4.95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778442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457200" algn="l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15 – 35 </a:t>
                      </a:r>
                      <a:r>
                        <a:rPr lang="en-US" sz="18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82725" algn="dec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---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4585A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4.60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4.85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5.12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5.40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5.70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02141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457200" algn="l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35 + </a:t>
                      </a:r>
                      <a:r>
                        <a:rPr lang="en-US" sz="1800" b="0" i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482725" algn="dec"/>
                        </a:tabLst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---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5.40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5.70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6.01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6.34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6.69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565566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190789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Multi-Family – All Consumption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$3.75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$4.08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$4.30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$4.54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$4.79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$5.05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37036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Commercial – All Consumption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4.11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4.34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4.58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4.83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5.10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222427"/>
                  </a:ext>
                </a:extLst>
              </a:tr>
              <a:tr h="344024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Irrigation – All Consumption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4.40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4.64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4.90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5.17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5.45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90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837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584332-28E9-4E77-AAD4-2D0B88AB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2000"/>
            <a:ext cx="3444240" cy="5333999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Single Family Water Bill Comparison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F0347-BF33-4A39-9331-0B5746D43C81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32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23E28E-B9AC-4CEB-9770-F1E5B8B4F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370" y="1227784"/>
            <a:ext cx="7806450" cy="44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9069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3D2DE-4F7D-4278-A837-875E38DF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Local and Regional Residential </a:t>
            </a:r>
            <a:r>
              <a:rPr lang="en-US" sz="3200" b="1" u="sng" dirty="0">
                <a:solidFill>
                  <a:schemeClr val="bg2"/>
                </a:solidFill>
              </a:rPr>
              <a:t>Water</a:t>
            </a:r>
            <a:r>
              <a:rPr lang="en-US" sz="3200" b="1" dirty="0">
                <a:solidFill>
                  <a:schemeClr val="bg2"/>
                </a:solidFill>
              </a:rPr>
              <a:t> Bill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339A5-3273-473F-9AAB-C5370AB9AE20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33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15DD9-6BF4-4AA7-8F54-1B38430BC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1" y="1320919"/>
            <a:ext cx="11511817" cy="515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7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1C404B-9648-4D36-AE6B-72BE88B210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44240" y="762001"/>
            <a:ext cx="8371840" cy="5334000"/>
          </a:xfrm>
        </p:spPr>
        <p:txBody>
          <a:bodyPr anchor="t"/>
          <a:lstStyle/>
          <a:p>
            <a:r>
              <a:rPr lang="en-US" sz="2800" dirty="0"/>
              <a:t>Fixed Charge</a:t>
            </a:r>
          </a:p>
          <a:p>
            <a:pPr lvl="1"/>
            <a:r>
              <a:rPr lang="en-US" sz="2400" dirty="0"/>
              <a:t>All customers – flat rate</a:t>
            </a:r>
          </a:p>
          <a:p>
            <a:r>
              <a:rPr lang="en-US" sz="2800" dirty="0"/>
              <a:t>Volumetric Charge</a:t>
            </a:r>
          </a:p>
          <a:p>
            <a:pPr lvl="1"/>
            <a:r>
              <a:rPr lang="en-US" sz="2400" dirty="0"/>
              <a:t>Single Family and Multi-Family – none</a:t>
            </a:r>
          </a:p>
          <a:p>
            <a:pPr lvl="1"/>
            <a:r>
              <a:rPr lang="en-US" sz="2400" dirty="0"/>
              <a:t>Commercial &amp; Industrial – uniform rate</a:t>
            </a:r>
          </a:p>
          <a:p>
            <a:r>
              <a:rPr lang="en-US" sz="2400" dirty="0"/>
              <a:t>Recommend maintaining current rate structure</a:t>
            </a:r>
          </a:p>
          <a:p>
            <a:pPr lvl="1"/>
            <a:r>
              <a:rPr lang="en-US" sz="2400" dirty="0"/>
              <a:t>Only the level of the rates will be revised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584332-28E9-4E77-AAD4-2D0B88AB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62000"/>
            <a:ext cx="3444240" cy="5333999"/>
          </a:xfrm>
        </p:spPr>
        <p:txBody>
          <a:bodyPr/>
          <a:lstStyle/>
          <a:p>
            <a:r>
              <a:rPr lang="en-US" sz="4000" b="1" dirty="0">
                <a:solidFill>
                  <a:schemeClr val="bg2"/>
                </a:solidFill>
              </a:rPr>
              <a:t>Current Wastewater Rate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F0347-BF33-4A39-9331-0B5746D43C81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34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B43EED7C-A239-495A-B376-C346D468B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77804"/>
              </p:ext>
            </p:extLst>
          </p:nvPr>
        </p:nvGraphicFramePr>
        <p:xfrm>
          <a:off x="6096000" y="3703319"/>
          <a:ext cx="55372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373953083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3572480858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266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Fixed Charge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8241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All Customers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$34.65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4677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111125" indent="0" algn="l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Volumetric Charge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r>
                        <a:rPr lang="en-US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/ CCF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8709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Com &amp; Ind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$2.85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9689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Com &amp; Ind – High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7.42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3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901441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584332-28E9-4E77-AAD4-2D0B88AB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Preliminary Proposed  Wastewater Rates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F0347-BF33-4A39-9331-0B5746D43C81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35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B43EED7C-A239-495A-B376-C346D468B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0324"/>
              </p:ext>
            </p:extLst>
          </p:nvPr>
        </p:nvGraphicFramePr>
        <p:xfrm>
          <a:off x="1210489" y="1638299"/>
          <a:ext cx="9771022" cy="440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2">
                  <a:extLst>
                    <a:ext uri="{9D8B030D-6E8A-4147-A177-3AD203B41FA5}">
                      <a16:colId xmlns:a16="http://schemas.microsoft.com/office/drawing/2014/main" val="3373953083"/>
                    </a:ext>
                  </a:extLst>
                </a:gridCol>
                <a:gridCol w="1193075">
                  <a:extLst>
                    <a:ext uri="{9D8B030D-6E8A-4147-A177-3AD203B41FA5}">
                      <a16:colId xmlns:a16="http://schemas.microsoft.com/office/drawing/2014/main" val="3572480858"/>
                    </a:ext>
                  </a:extLst>
                </a:gridCol>
                <a:gridCol w="1193075">
                  <a:extLst>
                    <a:ext uri="{9D8B030D-6E8A-4147-A177-3AD203B41FA5}">
                      <a16:colId xmlns:a16="http://schemas.microsoft.com/office/drawing/2014/main" val="1657870149"/>
                    </a:ext>
                  </a:extLst>
                </a:gridCol>
                <a:gridCol w="1193075">
                  <a:extLst>
                    <a:ext uri="{9D8B030D-6E8A-4147-A177-3AD203B41FA5}">
                      <a16:colId xmlns:a16="http://schemas.microsoft.com/office/drawing/2014/main" val="806917343"/>
                    </a:ext>
                  </a:extLst>
                </a:gridCol>
                <a:gridCol w="1193075">
                  <a:extLst>
                    <a:ext uri="{9D8B030D-6E8A-4147-A177-3AD203B41FA5}">
                      <a16:colId xmlns:a16="http://schemas.microsoft.com/office/drawing/2014/main" val="2564422555"/>
                    </a:ext>
                  </a:extLst>
                </a:gridCol>
                <a:gridCol w="1193075">
                  <a:extLst>
                    <a:ext uri="{9D8B030D-6E8A-4147-A177-3AD203B41FA5}">
                      <a16:colId xmlns:a16="http://schemas.microsoft.com/office/drawing/2014/main" val="3099496093"/>
                    </a:ext>
                  </a:extLst>
                </a:gridCol>
                <a:gridCol w="1193075">
                  <a:extLst>
                    <a:ext uri="{9D8B030D-6E8A-4147-A177-3AD203B41FA5}">
                      <a16:colId xmlns:a16="http://schemas.microsoft.com/office/drawing/2014/main" val="321289274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22-23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23-24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24-25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25-26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</a:t>
                      </a:r>
                      <a:b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 26-27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2667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Fixed Charge - $/Month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8241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Single Family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$34.65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$49.88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$58.61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$68.87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$79.54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$91.87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3660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Multi-Family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34.65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47.90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56.28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66.13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76.38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88.22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830720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Com &amp; Ind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34.65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39.43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46.33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54.44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62.88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72.63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37703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Com &amp; Ind – High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34.65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42.14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49.51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58.17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67.19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77.60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4677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111125" indent="0" algn="l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Volumetric Charge - $/CCF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>
                          <a:tab pos="1482725" algn="dec"/>
                        </a:tabLst>
                      </a:pP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08709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Single Family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$0.00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99524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346075" algn="l"/>
                        </a:tabLst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85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Multi-Family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tabLst>
                          <a:tab pos="1489075" algn="dec"/>
                        </a:tabLst>
                      </a:pPr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	0.00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990015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Com &amp; Ind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2.85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4.77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5.60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6.47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7.47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9689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>
                        <a:tabLst>
                          <a:tab pos="290513" algn="l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Com &amp; Ind – High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1482725" algn="dec"/>
                        </a:tabLst>
                      </a:pP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	7.42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7.89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9.27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10.89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12.58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14.53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337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184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3D2DE-4F7D-4278-A837-875E38DF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Local and Regional Residential </a:t>
            </a:r>
            <a:r>
              <a:rPr lang="en-US" sz="3200" b="1" u="sng" dirty="0">
                <a:solidFill>
                  <a:schemeClr val="bg2"/>
                </a:solidFill>
              </a:rPr>
              <a:t>Sewer</a:t>
            </a:r>
            <a:r>
              <a:rPr lang="en-US" sz="3200" b="1" dirty="0">
                <a:solidFill>
                  <a:schemeClr val="bg2"/>
                </a:solidFill>
              </a:rPr>
              <a:t> Bill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97B2A-123F-4249-BED5-6BAD885D4CF1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36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334D2-9FD7-4C04-B089-0E19508D9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0" y="1252615"/>
            <a:ext cx="11623740" cy="522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43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3D2DE-4F7D-4278-A837-875E38DF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355" y="159742"/>
            <a:ext cx="9517596" cy="88386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Local and Regional Residential </a:t>
            </a:r>
            <a:r>
              <a:rPr lang="en-US" sz="3200" b="1" u="sng" dirty="0">
                <a:solidFill>
                  <a:schemeClr val="bg2"/>
                </a:solidFill>
              </a:rPr>
              <a:t>Combined</a:t>
            </a:r>
            <a:r>
              <a:rPr lang="en-US" sz="3200" b="1" dirty="0">
                <a:solidFill>
                  <a:schemeClr val="bg2"/>
                </a:solidFill>
              </a:rPr>
              <a:t> Bill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91449-9566-4020-B292-EB3A36712401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37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4A59DF-E775-4EBF-BFF6-45C385B2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0" y="1430056"/>
            <a:ext cx="11136759" cy="49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03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2667000"/>
            <a:ext cx="5715000" cy="381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71800" y="2667000"/>
            <a:ext cx="2971800" cy="1600200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 and Schedule</a:t>
            </a:r>
          </a:p>
        </p:txBody>
      </p:sp>
      <p:pic>
        <p:nvPicPr>
          <p:cNvPr id="7" name="Graphic 6" descr="Clipboard Checked with solid fill">
            <a:extLst>
              <a:ext uri="{FF2B5EF4-FFF2-40B4-BE49-F238E27FC236}">
                <a16:creationId xmlns:a16="http://schemas.microsoft.com/office/drawing/2014/main" id="{E86B9B5D-027D-4C52-92D7-8C4D7FC22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8000" y="3276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3160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043610"/>
            <a:ext cx="5746750" cy="5265115"/>
          </a:xfrm>
        </p:spPr>
        <p:txBody>
          <a:bodyPr anchor="t"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/>
              <a:t>Gain public feedback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/>
              <a:t>Present final recommendations and public feedback to the Council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/>
              <a:t>Finalize water and sewer rate technical analyses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/>
              <a:t>Complete connection charge analysis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/>
              <a:t>Present findings and proposed rates and charges</a:t>
            </a:r>
          </a:p>
          <a:p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F7B876-6A38-4EC0-B6E6-91592E8703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45250" y="1043610"/>
            <a:ext cx="5746750" cy="5265115"/>
          </a:xfrm>
        </p:spPr>
        <p:txBody>
          <a:bodyPr anchor="t"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/>
              <a:t>March 2022: Council review final study recommendations and set Prop. 218 hearing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/>
              <a:t>June 2022:Prop 218 hearing and rate adoption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400" dirty="0"/>
              <a:t>July 1, 2022: rate implementation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787F3-478E-40AC-B143-3FD79536439D}"/>
              </a:ext>
            </a:extLst>
          </p:cNvPr>
          <p:cNvSpPr txBox="1"/>
          <p:nvPr/>
        </p:nvSpPr>
        <p:spPr bwMode="auto">
          <a:xfrm>
            <a:off x="-15673" y="6550223"/>
            <a:ext cx="3961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2"/>
                </a:solidFill>
                <a:latin typeface="Calibri" panose="020F0502020204030204" pitchFamily="34" charset="0"/>
                <a:cs typeface="Arial" pitchFamily="34" charset="0"/>
              </a:rPr>
              <a:t>39</a:t>
            </a:fld>
            <a:endParaRPr lang="en-US" sz="1400" b="1" dirty="0">
              <a:solidFill>
                <a:schemeClr val="bg2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214C6-F6B8-494B-8005-7C5C0340C8CD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39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9209A8-9A7C-4100-AF0E-F9E714F6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4361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Next Steps					Schedule</a:t>
            </a:r>
          </a:p>
        </p:txBody>
      </p:sp>
    </p:spTree>
    <p:extLst>
      <p:ext uri="{BB962C8B-B14F-4D97-AF65-F5344CB8AC3E}">
        <p14:creationId xmlns:p14="http://schemas.microsoft.com/office/powerpoint/2010/main" val="78324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5670F-5CF8-4CC6-81C8-484B1507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/>
                </a:solidFill>
              </a:rPr>
              <a:t>Water and Wastewater System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8EC1F-0C0E-4A38-82A8-EF963234F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5889" y="418013"/>
            <a:ext cx="3860509" cy="5205549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Original system primarily installed in 1962	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Average system age over 40 years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Provides service to over 2,000 accounts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Over 31 miles of pipelines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Operate 2 lift stations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Operate and maintain a </a:t>
            </a:r>
            <a:r>
              <a:rPr lang="en-US" sz="2400" dirty="0">
                <a:cs typeface="Calibri" panose="020F0502020204030204" pitchFamily="34" charset="0"/>
              </a:rPr>
              <a:t>wastewater treatment facility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Collect, convey, and treat 0.65 MGD per day</a:t>
            </a:r>
          </a:p>
          <a:p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DFEF5D-C1A9-4606-BFBE-2FE3540D2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1932" y="418014"/>
            <a:ext cx="4468237" cy="4839382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Original system primarily installed prior to 1940’s	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Average system age over 80 years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Provides service to over 2,200 accounts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Over 40 miles of pipelines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Calibri" panose="020F0502020204030204" pitchFamily="34" charset="0"/>
              </a:rPr>
              <a:t>Operate 3 water pump stations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Operate and maintain a </a:t>
            </a:r>
            <a:r>
              <a:rPr lang="en-US" sz="2400" dirty="0">
                <a:cs typeface="Calibri" panose="020F0502020204030204" pitchFamily="34" charset="0"/>
              </a:rPr>
              <a:t>water production and delivery facilities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cs typeface="Calibri" panose="020F0502020204030204" pitchFamily="34" charset="0"/>
              </a:rPr>
              <a:t>Purchase, treat, and distribute 0.6-1.8 MGD per day</a:t>
            </a:r>
          </a:p>
        </p:txBody>
      </p:sp>
      <p:pic>
        <p:nvPicPr>
          <p:cNvPr id="10" name="Picture Placeholder 1">
            <a:extLst>
              <a:ext uri="{FF2B5EF4-FFF2-40B4-BE49-F238E27FC236}">
                <a16:creationId xmlns:a16="http://schemas.microsoft.com/office/drawing/2014/main" id="{B16305F1-B7F3-4377-A1D0-82BE8ACE3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0" b="25400"/>
          <a:stretch>
            <a:fillRect/>
          </a:stretch>
        </p:blipFill>
        <p:spPr>
          <a:xfrm>
            <a:off x="3675889" y="5257395"/>
            <a:ext cx="3860509" cy="1600200"/>
          </a:xfrm>
          <a:prstGeom prst="rect">
            <a:avLst/>
          </a:prstGeom>
        </p:spPr>
      </p:pic>
      <p:pic>
        <p:nvPicPr>
          <p:cNvPr id="11" name="Picture Placeholder 14">
            <a:extLst>
              <a:ext uri="{FF2B5EF4-FFF2-40B4-BE49-F238E27FC236}">
                <a16:creationId xmlns:a16="http://schemas.microsoft.com/office/drawing/2014/main" id="{D8B92852-096E-4C64-9F10-3014BE4CB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9" b="25639"/>
          <a:stretch>
            <a:fillRect/>
          </a:stretch>
        </p:blipFill>
        <p:spPr>
          <a:xfrm>
            <a:off x="7626097" y="5257799"/>
            <a:ext cx="3860509" cy="15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62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44239" y="741680"/>
            <a:ext cx="8371841" cy="5278120"/>
          </a:xfrm>
        </p:spPr>
        <p:txBody>
          <a:bodyPr numCol="2"/>
          <a:lstStyle/>
          <a:p>
            <a:r>
              <a:rPr lang="en-US" b="1" dirty="0"/>
              <a:t>Thank you for your input!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0C6631-B1D7-45D1-A829-B377B6EE8655}"/>
              </a:ext>
            </a:extLst>
          </p:cNvPr>
          <p:cNvSpPr txBox="1"/>
          <p:nvPr/>
        </p:nvSpPr>
        <p:spPr bwMode="auto">
          <a:xfrm>
            <a:off x="0" y="6550223"/>
            <a:ext cx="38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40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Graphic 5" descr="Meeting with solid fill">
            <a:extLst>
              <a:ext uri="{FF2B5EF4-FFF2-40B4-BE49-F238E27FC236}">
                <a16:creationId xmlns:a16="http://schemas.microsoft.com/office/drawing/2014/main" id="{4F0F9C9C-C833-4C40-9529-E704553BD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9519" y="3815080"/>
            <a:ext cx="2621280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831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chat or text message&#10;&#10;Description automatically generated">
            <a:extLst>
              <a:ext uri="{FF2B5EF4-FFF2-40B4-BE49-F238E27FC236}">
                <a16:creationId xmlns:a16="http://schemas.microsoft.com/office/drawing/2014/main" id="{2FCDB549-9D04-4DA6-80EB-9B9A14C49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895">
            <a:off x="1361574" y="1425742"/>
            <a:ext cx="1876425" cy="2438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561806" y="539931"/>
            <a:ext cx="8630194" cy="559416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Provides sufficient revenue to operate and maintain City’s water and wastewater infrastructure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Develop equitable, proportional, and cost-based water and sewer rates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the requirements of Proposition 218</a:t>
            </a:r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Develop the study using generally accepted methodologies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ilored to the City’s systems and customer characteristics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Reflect prudent financial planning criteria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Adequate rate funding of capital projects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target reserve ending balances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 legally required debt service coverage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ratios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Last water and wastewater rate adjustment was in 2016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385DB-B82A-4B5B-81CA-D8F77C051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5366">
            <a:off x="-9024" y="3111648"/>
            <a:ext cx="2634935" cy="3093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E8FA1C-0D7A-4929-B112-96FEA74AB956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5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2860489-406E-4926-9E5B-12A5BBDFCCAF}"/>
              </a:ext>
            </a:extLst>
          </p:cNvPr>
          <p:cNvSpPr txBox="1">
            <a:spLocks/>
          </p:cNvSpPr>
          <p:nvPr/>
        </p:nvSpPr>
        <p:spPr>
          <a:xfrm>
            <a:off x="0" y="731520"/>
            <a:ext cx="3484880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6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2"/>
                </a:solidFill>
                <a:latin typeface="+mn-lt"/>
              </a:rPr>
              <a:t>Purpose of the Rate Study	</a:t>
            </a:r>
          </a:p>
        </p:txBody>
      </p:sp>
    </p:spTree>
    <p:extLst>
      <p:ext uri="{BB962C8B-B14F-4D97-AF65-F5344CB8AC3E}">
        <p14:creationId xmlns:p14="http://schemas.microsoft.com/office/powerpoint/2010/main" val="32265143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87DE87-28EC-4487-8F3B-DA8204EF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280" y="159742"/>
            <a:ext cx="7662670" cy="8838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Combined Water/Sewer Bill Comparison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CDDB2-34FB-4DCE-B8D8-DD81E35B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32" y="1439783"/>
            <a:ext cx="10854535" cy="48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8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484880" y="764177"/>
            <a:ext cx="8312331" cy="532964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Provides the requirement for setting and implementing property related rates and fees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California constitution Article XIII D</a:t>
            </a: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Requires a cost basis for establishing the level of the rates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“Fees shall not exceed the reasonable cost of providing the service”</a:t>
            </a:r>
          </a:p>
          <a:p>
            <a:pPr marL="708660" lvl="1" indent="-342900">
              <a:buClr>
                <a:srgbClr val="4D789E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“Fees shall not exceed the proportional cost of providing the service attributable to the parcel which it is imposed”</a:t>
            </a:r>
            <a:endParaRPr lang="en-US" sz="2800" b="0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b="0" dirty="0">
                <a:cs typeface="Calibri" panose="020F0502020204030204" pitchFamily="34" charset="0"/>
              </a:rPr>
              <a:t>Requires a customer notification process and protest hearing</a:t>
            </a:r>
          </a:p>
          <a:p>
            <a:pPr marL="342900" lvl="1" indent="-342900">
              <a:spcBef>
                <a:spcPts val="0"/>
              </a:spcBef>
              <a:buClr>
                <a:srgbClr val="4D789E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Proposed rates are the maximum rates that can be charged for the specified time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8FA1C-0D7A-4929-B112-96FEA74AB956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7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7A802D9-3E06-456E-B05B-ACA65260E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1520"/>
            <a:ext cx="3484880" cy="293624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n-lt"/>
              </a:rPr>
              <a:t>Overview of the Proposition 218	</a:t>
            </a:r>
          </a:p>
        </p:txBody>
      </p:sp>
    </p:spTree>
    <p:extLst>
      <p:ext uri="{BB962C8B-B14F-4D97-AF65-F5344CB8AC3E}">
        <p14:creationId xmlns:p14="http://schemas.microsoft.com/office/powerpoint/2010/main" val="2859075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3" y="750848"/>
            <a:ext cx="3433097" cy="5365471"/>
          </a:xfrm>
        </p:spPr>
        <p:txBody>
          <a:bodyPr anchor="ctr"/>
          <a:lstStyle/>
          <a:p>
            <a:r>
              <a:rPr lang="en-US" sz="4000" b="1" dirty="0">
                <a:solidFill>
                  <a:schemeClr val="bg2"/>
                </a:solidFill>
              </a:rPr>
              <a:t>Establishing Cost-Based Water and Wastewater Rates</a:t>
            </a: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165050"/>
              </p:ext>
            </p:extLst>
          </p:nvPr>
        </p:nvGraphicFramePr>
        <p:xfrm>
          <a:off x="4057058" y="990601"/>
          <a:ext cx="7064923" cy="4487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8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984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31520"/>
            <a:ext cx="3484880" cy="293624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n-lt"/>
              </a:rPr>
              <a:t>Overview of the Presentation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8FA1C-0D7A-4929-B112-96FEA74AB956}"/>
              </a:ext>
            </a:extLst>
          </p:cNvPr>
          <p:cNvSpPr txBox="1"/>
          <p:nvPr/>
        </p:nvSpPr>
        <p:spPr bwMode="auto">
          <a:xfrm>
            <a:off x="0" y="6550223"/>
            <a:ext cx="276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/>
            <a:fld id="{061E69DC-8DE1-4A23-9104-0B51795A585F}" type="slidenum"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9</a:t>
            </a:fld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9CBC927-5DC1-4FDF-93F1-6418CE8DE6C8}"/>
              </a:ext>
            </a:extLst>
          </p:cNvPr>
          <p:cNvSpPr txBox="1">
            <a:spLocks/>
          </p:cNvSpPr>
          <p:nvPr/>
        </p:nvSpPr>
        <p:spPr>
          <a:xfrm>
            <a:off x="3596640" y="1175657"/>
            <a:ext cx="5573486" cy="4902926"/>
          </a:xfrm>
          <a:prstGeom prst="rect">
            <a:avLst/>
          </a:prstGeom>
          <a:noFill/>
        </p:spPr>
        <p:txBody>
          <a:bodyPr vert="horz" wrap="square" lIns="228600" tIns="45720" rIns="228600" bIns="45720" rtlCol="0" anchor="t">
            <a:noAutofit/>
          </a:bodyPr>
          <a:lstStyle>
            <a:lvl1pPr marL="342900" indent="-342900" defTabSz="914400">
              <a:lnSpc>
                <a:spcPct val="100000"/>
              </a:lnSpc>
              <a:spcBef>
                <a:spcPts val="0"/>
              </a:spcBef>
              <a:buClr>
                <a:srgbClr val="4D789E"/>
              </a:buClr>
              <a:buFont typeface="Arial" panose="020B0604020202020204" pitchFamily="34" charset="0"/>
              <a:buChar char="•"/>
              <a:defRPr lang="en-US" sz="2800" b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08660" lvl="1" indent="-3429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D789E"/>
              </a:buClr>
              <a:buFont typeface="Wingdings" panose="05000000000000000000" pitchFamily="2" charset="2"/>
              <a:buChar char="ü"/>
              <a:defRPr 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lang="en-US" dirty="0" smtClean="0"/>
            </a:lvl3pPr>
            <a:lvl4pPr marL="16002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lang="en-US" dirty="0" smtClean="0"/>
            </a:lvl4pPr>
            <a:lvl5pPr marL="2057400" indent="-18288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5">
                  <a:lumMod val="60000"/>
                  <a:lumOff val="40000"/>
                </a:schemeClr>
              </a:buClr>
              <a:buFont typeface="Wingdings 2" pitchFamily="18" charset="2"/>
              <a:buChar char=""/>
              <a:defRPr lang="en-US" dirty="0"/>
            </a:lvl5pPr>
            <a:lvl6pPr marL="25146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29718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34290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3886200" indent="-228600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r>
              <a:rPr lang="en-US" dirty="0"/>
              <a:t>Present the preliminary results of the water and wastewater rate study</a:t>
            </a:r>
          </a:p>
          <a:p>
            <a:pPr lvl="1"/>
            <a:r>
              <a:rPr lang="en-US" dirty="0"/>
              <a:t>Preliminary revenue requirement results</a:t>
            </a:r>
          </a:p>
          <a:p>
            <a:pPr lvl="1"/>
            <a:r>
              <a:rPr lang="en-US" dirty="0"/>
              <a:t>Preliminary cost of service results</a:t>
            </a:r>
          </a:p>
          <a:p>
            <a:pPr lvl="1"/>
            <a:r>
              <a:rPr lang="en-US" dirty="0"/>
              <a:t>Preliminary rate designs</a:t>
            </a:r>
          </a:p>
          <a:p>
            <a:r>
              <a:rPr lang="en-US" dirty="0"/>
              <a:t>Discuss study next steps and schedule </a:t>
            </a:r>
          </a:p>
          <a:p>
            <a:r>
              <a:rPr lang="en-US" dirty="0"/>
              <a:t>Gain input and feedback from the public</a:t>
            </a:r>
          </a:p>
          <a:p>
            <a:endParaRPr lang="en-US" dirty="0"/>
          </a:p>
        </p:txBody>
      </p:sp>
      <p:pic>
        <p:nvPicPr>
          <p:cNvPr id="9" name="Picture 8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BDA6CBBC-DD99-42CF-896B-ED38BE82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991129" y="2542270"/>
            <a:ext cx="2741041" cy="20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3347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HDR_BrandingBright">
      <a:dk1>
        <a:srgbClr val="54585A"/>
      </a:dk1>
      <a:lt1>
        <a:srgbClr val="000000"/>
      </a:lt1>
      <a:dk2>
        <a:srgbClr val="FFFFFF"/>
      </a:dk2>
      <a:lt2>
        <a:srgbClr val="A8A99E"/>
      </a:lt2>
      <a:accent1>
        <a:srgbClr val="4298B5"/>
      </a:accent1>
      <a:accent2>
        <a:srgbClr val="C8102E"/>
      </a:accent2>
      <a:accent3>
        <a:srgbClr val="CA005D"/>
      </a:accent3>
      <a:accent4>
        <a:srgbClr val="FF8200"/>
      </a:accent4>
      <a:accent5>
        <a:srgbClr val="FFC600"/>
      </a:accent5>
      <a:accent6>
        <a:srgbClr val="78BE20"/>
      </a:accent6>
      <a:hlink>
        <a:srgbClr val="00549F"/>
      </a:hlink>
      <a:folHlink>
        <a:srgbClr val="6B1F7C"/>
      </a:folHlink>
    </a:clrScheme>
    <a:fontScheme name="Custom 6">
      <a:majorFont>
        <a:latin typeface="Century"/>
        <a:ea typeface=""/>
        <a:cs typeface=""/>
      </a:majorFont>
      <a:minorFont>
        <a:latin typeface="Calibri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585A"/>
    </a:dk2>
    <a:lt2>
      <a:srgbClr val="FFFFFF"/>
    </a:lt2>
    <a:accent1>
      <a:srgbClr val="4298B5"/>
    </a:accent1>
    <a:accent2>
      <a:srgbClr val="C8102E"/>
    </a:accent2>
    <a:accent3>
      <a:srgbClr val="78BE20"/>
    </a:accent3>
    <a:accent4>
      <a:srgbClr val="772583"/>
    </a:accent4>
    <a:accent5>
      <a:srgbClr val="FF8200"/>
    </a:accent5>
    <a:accent6>
      <a:srgbClr val="FFC600"/>
    </a:accent6>
    <a:hlink>
      <a:srgbClr val="4298B5"/>
    </a:hlink>
    <a:folHlink>
      <a:srgbClr val="004C9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HDR-Bright">
    <a:dk1>
      <a:srgbClr val="000000"/>
    </a:dk1>
    <a:lt1>
      <a:srgbClr val="FFFFFF"/>
    </a:lt1>
    <a:dk2>
      <a:srgbClr val="54585A"/>
    </a:dk2>
    <a:lt2>
      <a:srgbClr val="FFFFFF"/>
    </a:lt2>
    <a:accent1>
      <a:srgbClr val="4298B5"/>
    </a:accent1>
    <a:accent2>
      <a:srgbClr val="C8102E"/>
    </a:accent2>
    <a:accent3>
      <a:srgbClr val="78BE20"/>
    </a:accent3>
    <a:accent4>
      <a:srgbClr val="772583"/>
    </a:accent4>
    <a:accent5>
      <a:srgbClr val="FF8200"/>
    </a:accent5>
    <a:accent6>
      <a:srgbClr val="FFC600"/>
    </a:accent6>
    <a:hlink>
      <a:srgbClr val="4298B5"/>
    </a:hlink>
    <a:folHlink>
      <a:srgbClr val="004C97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{8C853143-BFD3-4A57-920B-939C7A9D70D4}tf03457475</Template>
  <TotalTime>12114</TotalTime>
  <Words>2043</Words>
  <Application>Microsoft Office PowerPoint</Application>
  <PresentationFormat>Widescreen</PresentationFormat>
  <Paragraphs>491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Calibri</vt:lpstr>
      <vt:lpstr>Century</vt:lpstr>
      <vt:lpstr>Wingdings</vt:lpstr>
      <vt:lpstr>Wingdings 2</vt:lpstr>
      <vt:lpstr>Frame</vt:lpstr>
      <vt:lpstr>Water and Wastewater Rate Study   Preliminary Results and Recommendations</vt:lpstr>
      <vt:lpstr>City Staff Introductions and Overview</vt:lpstr>
      <vt:lpstr>Meeting Guidelines/ Etiquette</vt:lpstr>
      <vt:lpstr>Water and Wastewater System Overview</vt:lpstr>
      <vt:lpstr>PowerPoint Presentation</vt:lpstr>
      <vt:lpstr>Combined Water/Sewer Bill Comparison</vt:lpstr>
      <vt:lpstr>Overview of the Proposition 218 </vt:lpstr>
      <vt:lpstr>Establishing Cost-Based Water and Wastewater Rates</vt:lpstr>
      <vt:lpstr>Overview of the Presentation </vt:lpstr>
      <vt:lpstr>Revenue Requirement – Draft Results</vt:lpstr>
      <vt:lpstr>Overview of the Revenue Requirements</vt:lpstr>
      <vt:lpstr>Revenue Requirement Key Assumptions</vt:lpstr>
      <vt:lpstr>Overview of the Water Capital Improvement Needs</vt:lpstr>
      <vt:lpstr>Recent Water Capital Improvements</vt:lpstr>
      <vt:lpstr>Water Capital Funding Plan</vt:lpstr>
      <vt:lpstr>Summary of the Water Revenue Requirement</vt:lpstr>
      <vt:lpstr>Overview of the Wastewater Capital Improvement Needs</vt:lpstr>
      <vt:lpstr>Recent Wastewater Capital Improvements</vt:lpstr>
      <vt:lpstr>Wastewater Capital Funding Plan</vt:lpstr>
      <vt:lpstr>Summary of the Wastewater Revenue Requirement</vt:lpstr>
      <vt:lpstr>Summary of the Water and Wastewater Revenue Requirement</vt:lpstr>
      <vt:lpstr>Cost of Service</vt:lpstr>
      <vt:lpstr>Overview of the Cost of Service</vt:lpstr>
      <vt:lpstr>Cost of Service Key Assumptions</vt:lpstr>
      <vt:lpstr>Preliminary FY 22-23 Cost of Service Summary</vt:lpstr>
      <vt:lpstr>Summary of the Water and Wastewater Cost of Service</vt:lpstr>
      <vt:lpstr>Rate Design</vt:lpstr>
      <vt:lpstr>PowerPoint Presentation</vt:lpstr>
      <vt:lpstr>Current Water Rate Structures</vt:lpstr>
      <vt:lpstr>Preliminary Proposed  Water Rates – Fixed Charge</vt:lpstr>
      <vt:lpstr>Preliminary Proposed  Water Rates – Consumption Charge</vt:lpstr>
      <vt:lpstr>Single Family Water Bill Comparison</vt:lpstr>
      <vt:lpstr>Local and Regional Residential Water Bill Comparison</vt:lpstr>
      <vt:lpstr>Current Wastewater Rate Structure</vt:lpstr>
      <vt:lpstr>Preliminary Proposed  Wastewater Rates</vt:lpstr>
      <vt:lpstr>Local and Regional Residential Sewer Bill Comparison</vt:lpstr>
      <vt:lpstr>Local and Regional Residential Combined Bill Comparison</vt:lpstr>
      <vt:lpstr>PowerPoint Presentation</vt:lpstr>
      <vt:lpstr>Next Steps     Schedule</vt:lpstr>
      <vt:lpstr>Thank you for your input!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DesRosiers, Gisele</dc:creator>
  <cp:lastModifiedBy>Koorn, Shawn W.</cp:lastModifiedBy>
  <cp:revision>125</cp:revision>
  <cp:lastPrinted>2021-10-18T17:09:24Z</cp:lastPrinted>
  <dcterms:created xsi:type="dcterms:W3CDTF">2021-10-15T12:41:12Z</dcterms:created>
  <dcterms:modified xsi:type="dcterms:W3CDTF">2022-02-09T21:56:45Z</dcterms:modified>
</cp:coreProperties>
</file>